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74" r:id="rId4"/>
    <p:sldId id="262" r:id="rId5"/>
    <p:sldId id="295" r:id="rId6"/>
    <p:sldId id="296" r:id="rId7"/>
    <p:sldId id="297" r:id="rId8"/>
    <p:sldId id="299" r:id="rId9"/>
    <p:sldId id="298" r:id="rId10"/>
    <p:sldId id="302" r:id="rId11"/>
    <p:sldId id="301" r:id="rId12"/>
    <p:sldId id="300" r:id="rId13"/>
    <p:sldId id="275" r:id="rId14"/>
    <p:sldId id="276" r:id="rId15"/>
    <p:sldId id="304" r:id="rId16"/>
    <p:sldId id="306" r:id="rId17"/>
    <p:sldId id="335" r:id="rId18"/>
    <p:sldId id="305" r:id="rId19"/>
    <p:sldId id="307" r:id="rId20"/>
    <p:sldId id="314" r:id="rId21"/>
    <p:sldId id="308" r:id="rId22"/>
    <p:sldId id="309" r:id="rId23"/>
    <p:sldId id="311" r:id="rId24"/>
    <p:sldId id="310" r:id="rId25"/>
    <p:sldId id="312" r:id="rId26"/>
    <p:sldId id="286" r:id="rId27"/>
    <p:sldId id="287" r:id="rId28"/>
    <p:sldId id="316" r:id="rId29"/>
    <p:sldId id="317" r:id="rId30"/>
    <p:sldId id="315" r:id="rId31"/>
    <p:sldId id="319" r:id="rId32"/>
    <p:sldId id="318" r:id="rId33"/>
    <p:sldId id="320" r:id="rId34"/>
    <p:sldId id="321" r:id="rId35"/>
    <p:sldId id="322" r:id="rId36"/>
    <p:sldId id="323" r:id="rId37"/>
    <p:sldId id="325" r:id="rId38"/>
    <p:sldId id="332" r:id="rId39"/>
    <p:sldId id="333" r:id="rId40"/>
    <p:sldId id="331" r:id="rId41"/>
    <p:sldId id="324" r:id="rId42"/>
    <p:sldId id="329" r:id="rId43"/>
    <p:sldId id="328" r:id="rId44"/>
    <p:sldId id="330" r:id="rId45"/>
    <p:sldId id="327" r:id="rId46"/>
    <p:sldId id="334" r:id="rId47"/>
    <p:sldId id="326" r:id="rId48"/>
    <p:sldId id="294" r:id="rId49"/>
    <p:sldId id="292" r:id="rId50"/>
    <p:sldId id="293" r:id="rId51"/>
  </p:sldIdLst>
  <p:sldSz cx="9144000" cy="6858000" type="screen4x3"/>
  <p:notesSz cx="6858000" cy="9144000"/>
  <p:defaultTextStyle>
    <a:defPPr>
      <a:defRPr lang="fr-FR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5788D"/>
    <a:srgbClr val="0099FF"/>
    <a:srgbClr val="3366FF"/>
    <a:srgbClr val="660066"/>
    <a:srgbClr val="000099"/>
    <a:srgbClr val="66EE36"/>
    <a:srgbClr val="23FF28"/>
    <a:srgbClr val="41AA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15" autoAdjust="0"/>
    <p:restoredTop sz="91362" autoAdjust="0"/>
  </p:normalViewPr>
  <p:slideViewPr>
    <p:cSldViewPr snapToObjects="1">
      <p:cViewPr>
        <p:scale>
          <a:sx n="100" d="100"/>
          <a:sy n="100" d="100"/>
        </p:scale>
        <p:origin x="-2160" y="-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5" cy="36004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ＭＳ Ｐゴシック" pitchFamily="89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ＭＳ Ｐゴシック" pitchFamily="89" charset="-128"/>
              </a:defRPr>
            </a:lvl1pPr>
          </a:lstStyle>
          <a:p>
            <a:pPr>
              <a:defRPr/>
            </a:pPr>
            <a:fld id="{AA64AC06-A905-4AF0-B152-B31552AFF20E}" type="datetimeFigureOut">
              <a:rPr lang="fr-FR"/>
              <a:pPr>
                <a:defRPr/>
              </a:pPr>
              <a:t>06/10/2015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FR" noProof="0" smtClean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noProof="0" smtClean="0"/>
              <a:t>Modifiez les styles du texte du masque</a:t>
            </a:r>
          </a:p>
          <a:p>
            <a:pPr lvl="1"/>
            <a:r>
              <a:rPr lang="fr-FR" noProof="0" smtClean="0"/>
              <a:t>Deuxième niveau</a:t>
            </a:r>
          </a:p>
          <a:p>
            <a:pPr lvl="2"/>
            <a:r>
              <a:rPr lang="fr-FR" noProof="0" smtClean="0"/>
              <a:t>Troisième niveau</a:t>
            </a:r>
          </a:p>
          <a:p>
            <a:pPr lvl="3"/>
            <a:r>
              <a:rPr lang="fr-FR" noProof="0" smtClean="0"/>
              <a:t>Quatrième niveau</a:t>
            </a:r>
          </a:p>
          <a:p>
            <a:pPr lvl="4"/>
            <a:r>
              <a:rPr lang="fr-FR" noProof="0" smtClean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ＭＳ Ｐゴシック" pitchFamily="89" charset="-128"/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ＭＳ Ｐゴシック" pitchFamily="89" charset="-128"/>
              </a:defRPr>
            </a:lvl1pPr>
          </a:lstStyle>
          <a:p>
            <a:pPr>
              <a:defRPr/>
            </a:pPr>
            <a:fld id="{C0B6FDA3-ED26-407D-956F-4C723BD62E8A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125151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B6FDA3-ED26-407D-956F-4C723BD62E8A}" type="slidenum">
              <a:rPr lang="fr-FR" smtClean="0"/>
              <a:pPr>
                <a:defRPr/>
              </a:pPr>
              <a:t>30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1B6CB2-21B0-4740-BB3D-F0A74EAA6E7B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BA967C-A5E2-4459-833E-97C638D6F1E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352733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0B5838-CACA-4AAB-95D9-C2E892BEF9A7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3A8C7D-99BA-4113-B9A0-A5C9C2A59563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7081265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49B769-E485-4BF0-873D-DD897780742E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F6CD8D-558D-463C-9C4F-8D87302FEA3E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399555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/>
          <p:cNvCxnSpPr/>
          <p:nvPr userDrawn="1"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60648"/>
            <a:ext cx="8229600" cy="504056"/>
          </a:xfrm>
        </p:spPr>
        <p:txBody>
          <a:bodyPr/>
          <a:lstStyle>
            <a:lvl1pPr algn="l">
              <a:defRPr lang="fr-FR" sz="2800" b="1" kern="1200" dirty="0">
                <a:solidFill>
                  <a:srgbClr val="41AAC0"/>
                </a:solidFill>
                <a:latin typeface="Arial" charset="0"/>
                <a:ea typeface="ＭＳ Ｐゴシック" pitchFamily="89" charset="-128"/>
                <a:cs typeface="Arial" charset="0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3561259"/>
          </a:xfrm>
        </p:spPr>
        <p:txBody>
          <a:bodyPr/>
          <a:lstStyle>
            <a:lvl1pPr marL="0" indent="0">
              <a:buFontTx/>
              <a:buNone/>
              <a:defRPr sz="2000" b="1">
                <a:solidFill>
                  <a:srgbClr val="FFFF00"/>
                </a:solidFill>
              </a:defRPr>
            </a:lvl1pPr>
            <a:lvl2pPr marL="360363" indent="-360363">
              <a:buFont typeface="Arial" panose="020B0604020202020204" pitchFamily="34" charset="0"/>
              <a:buChar char="•"/>
              <a:defRPr sz="2000" b="0">
                <a:solidFill>
                  <a:schemeClr val="bg1"/>
                </a:solidFill>
              </a:defRPr>
            </a:lvl2pPr>
            <a:lvl3pPr marL="720725" indent="-360363">
              <a:buFont typeface="Wingdings" panose="05000000000000000000" pitchFamily="2" charset="2"/>
              <a:buChar char="Ø"/>
              <a:defRPr sz="1800" b="0">
                <a:solidFill>
                  <a:schemeClr val="bg1"/>
                </a:solidFill>
              </a:defRPr>
            </a:lvl3pPr>
            <a:lvl4pPr marL="1081088" indent="-360363">
              <a:defRPr sz="1800" b="0">
                <a:solidFill>
                  <a:schemeClr val="bg1"/>
                </a:solidFill>
              </a:defRPr>
            </a:lvl4pPr>
            <a:lvl5pPr marL="1430338" indent="-349250">
              <a:tabLst/>
              <a:defRPr sz="18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BF815C-9A77-46E7-BA70-C0E7ECC6DDED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B9E294-62FA-4E14-815A-35E41C7B635B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99888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95536" y="4941168"/>
            <a:ext cx="7772400" cy="504056"/>
          </a:xfrm>
        </p:spPr>
        <p:txBody>
          <a:bodyPr anchor="t"/>
          <a:lstStyle>
            <a:lvl1pPr algn="l">
              <a:defRPr lang="fr-FR" sz="2800" b="1" kern="1200" dirty="0">
                <a:solidFill>
                  <a:srgbClr val="41AAC0"/>
                </a:solidFill>
                <a:latin typeface="Arial" charset="0"/>
                <a:ea typeface="ＭＳ Ｐゴシック" pitchFamily="89" charset="-128"/>
                <a:cs typeface="Arial" charset="0"/>
              </a:defRPr>
            </a:lvl1pPr>
          </a:lstStyle>
          <a:p>
            <a:r>
              <a:rPr lang="fr-FR" dirty="0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95536" y="5445224"/>
            <a:ext cx="7772400" cy="464378"/>
          </a:xfrm>
        </p:spPr>
        <p:txBody>
          <a:bodyPr anchor="b"/>
          <a:lstStyle>
            <a:lvl1pPr marL="0" indent="0">
              <a:buNone/>
              <a:defRPr sz="2000" b="1">
                <a:solidFill>
                  <a:srgbClr val="FFFF00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C5E639-622C-4D55-8499-70063B336637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F848FE-2968-451A-8627-303DF48CD649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28593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ADC64-DD93-4803-B037-E68EFB12C6E1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6BD87C-3140-4EBF-8F19-9305CBE7D52A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705639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49E30C-7807-4EED-AE4F-B20CE0139B4A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8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9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9076F7-2B46-4A4B-9175-585D27011344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9712444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74D5437-DD89-4755-B295-43130402DCDD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4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5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363A7A-EE0A-4A92-914D-FF5E34BB3D37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14735989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DACC9-C1E7-44E0-9978-040D8CD1D00C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3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A84F8B-07B2-4D73-A90F-C3E27B79B57C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505160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B99E0E-EF29-49AE-A6BD-1DBFC7B43457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82152F6-E72B-4BD8-8F6E-9F33E40AB91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20944484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FR" noProof="0" smtClean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E95593-EEE9-4653-A7AA-98403E92AD7B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6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7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43F186-6DCB-4858-8A5E-08B96EEA4DA5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val="36683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000000"/>
            </a:gs>
            <a:gs pos="82001">
              <a:srgbClr val="000000"/>
            </a:gs>
            <a:gs pos="100000">
              <a:srgbClr val="05788D"/>
            </a:gs>
          </a:gsLst>
          <a:lin ang="54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et modifiez le titre</a:t>
            </a:r>
          </a:p>
        </p:txBody>
      </p:sp>
      <p:sp>
        <p:nvSpPr>
          <p:cNvPr id="1027" name="Espace réservé du texte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altLang="fr-FR" smtClean="0"/>
              <a:t>Cliquez pour modifier les styles du texte du masque</a:t>
            </a:r>
          </a:p>
          <a:p>
            <a:pPr lvl="1"/>
            <a:r>
              <a:rPr lang="fr-FR" altLang="fr-FR" smtClean="0"/>
              <a:t>Deuxième niveau</a:t>
            </a:r>
          </a:p>
          <a:p>
            <a:pPr lvl="2"/>
            <a:r>
              <a:rPr lang="fr-FR" altLang="fr-FR" smtClean="0"/>
              <a:t>Troisième niveau</a:t>
            </a:r>
          </a:p>
          <a:p>
            <a:pPr lvl="3"/>
            <a:r>
              <a:rPr lang="fr-FR" altLang="fr-FR" smtClean="0"/>
              <a:t>Quatrième niveau</a:t>
            </a:r>
          </a:p>
          <a:p>
            <a:pPr lvl="4"/>
            <a:r>
              <a:rPr lang="fr-FR" altLang="fr-FR" smtClean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pitchFamily="34" charset="0"/>
                <a:ea typeface="ＭＳ Ｐゴシック" pitchFamily="89" charset="-128"/>
              </a:defRPr>
            </a:lvl1pPr>
          </a:lstStyle>
          <a:p>
            <a:pPr>
              <a:defRPr/>
            </a:pPr>
            <a:fld id="{A71780FB-FBDD-441A-810A-59133D9729EF}" type="datetime1">
              <a:rPr lang="fr-FR" altLang="fr-FR"/>
              <a:pPr>
                <a:defRPr/>
              </a:pPr>
              <a:t>06/10/2015</a:t>
            </a:fld>
            <a:endParaRPr lang="fr-FR" alt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pitchFamily="34" charset="0"/>
                <a:ea typeface="ＭＳ Ｐゴシック" pitchFamily="89" charset="-128"/>
              </a:defRPr>
            </a:lvl1pPr>
          </a:lstStyle>
          <a:p>
            <a:pPr>
              <a:defRPr/>
            </a:pPr>
            <a:endParaRPr lang="fr-FR" alt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519863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pitchFamily="34" charset="0"/>
                <a:ea typeface="ＭＳ Ｐゴシック" pitchFamily="89" charset="-128"/>
              </a:defRPr>
            </a:lvl1pPr>
          </a:lstStyle>
          <a:p>
            <a:pPr>
              <a:defRPr/>
            </a:pPr>
            <a:fld id="{D9522610-B729-41C7-AC73-998707EB66F1}" type="slidenum">
              <a:rPr lang="fr-FR" altLang="fr-FR"/>
              <a:pPr>
                <a:defRPr/>
              </a:pPr>
              <a:t>‹N°›</a:t>
            </a:fld>
            <a:endParaRPr lang="fr-FR" altLang="fr-FR"/>
          </a:p>
        </p:txBody>
      </p:sp>
      <p:sp>
        <p:nvSpPr>
          <p:cNvPr id="7" name="ZoneTexte 6"/>
          <p:cNvSpPr txBox="1"/>
          <p:nvPr userDrawn="1"/>
        </p:nvSpPr>
        <p:spPr>
          <a:xfrm>
            <a:off x="1466850" y="6291263"/>
            <a:ext cx="7219950" cy="261937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  <a:ea typeface="ＭＳ Ｐゴシック" pitchFamily="89" charset="-128"/>
              </a:defRPr>
            </a:lvl1pPr>
            <a:lvl2pPr marL="37931725" indent="-37474525">
              <a:defRPr>
                <a:solidFill>
                  <a:schemeClr val="tx1"/>
                </a:solidFill>
                <a:latin typeface="Calibri" pitchFamily="34" charset="0"/>
                <a:ea typeface="ＭＳ Ｐゴシック" pitchFamily="89" charset="-128"/>
              </a:defRPr>
            </a:lvl2pPr>
            <a:lvl3pPr>
              <a:defRPr>
                <a:solidFill>
                  <a:schemeClr val="tx1"/>
                </a:solidFill>
                <a:latin typeface="Calibri" pitchFamily="34" charset="0"/>
                <a:ea typeface="ＭＳ Ｐゴシック" pitchFamily="89" charset="-128"/>
              </a:defRPr>
            </a:lvl3pPr>
            <a:lvl4pPr>
              <a:defRPr>
                <a:solidFill>
                  <a:schemeClr val="tx1"/>
                </a:solidFill>
                <a:latin typeface="Calibri" pitchFamily="34" charset="0"/>
                <a:ea typeface="ＭＳ Ｐゴシック" pitchFamily="89" charset="-128"/>
              </a:defRPr>
            </a:lvl4pPr>
            <a:lvl5pPr>
              <a:defRPr>
                <a:solidFill>
                  <a:schemeClr val="tx1"/>
                </a:solidFill>
                <a:latin typeface="Calibri" pitchFamily="34" charset="0"/>
                <a:ea typeface="ＭＳ Ｐゴシック" pitchFamily="89" charset="-128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89" charset="-128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89" charset="-128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89" charset="-128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ＭＳ Ｐゴシック" pitchFamily="89" charset="-128"/>
              </a:defRPr>
            </a:lvl9pPr>
          </a:lstStyle>
          <a:p>
            <a:pPr algn="r">
              <a:defRPr/>
            </a:pPr>
            <a:r>
              <a:rPr lang="fr-FR" altLang="fr-FR" sz="1100" b="1" dirty="0" smtClean="0">
                <a:solidFill>
                  <a:srgbClr val="808080"/>
                </a:solidFill>
                <a:latin typeface="Arial" charset="0"/>
                <a:cs typeface="Arial" charset="0"/>
              </a:rPr>
              <a:t>EPU</a:t>
            </a:r>
            <a:r>
              <a:rPr lang="fr-FR" altLang="fr-FR" sz="1100" b="1" baseline="0" dirty="0" smtClean="0">
                <a:solidFill>
                  <a:srgbClr val="808080"/>
                </a:solidFill>
                <a:latin typeface="Arial" charset="0"/>
                <a:cs typeface="Arial" charset="0"/>
              </a:rPr>
              <a:t>, </a:t>
            </a:r>
            <a:r>
              <a:rPr lang="fr-FR" altLang="fr-FR" sz="1100" b="1" dirty="0" smtClean="0">
                <a:solidFill>
                  <a:srgbClr val="808080"/>
                </a:solidFill>
                <a:latin typeface="Arial" charset="0"/>
                <a:cs typeface="Arial" charset="0"/>
              </a:rPr>
              <a:t>Mercredi 7octobre 2015, Port </a:t>
            </a:r>
            <a:r>
              <a:rPr lang="fr-FR" altLang="fr-FR" sz="1100" b="1" dirty="0" err="1" smtClean="0">
                <a:solidFill>
                  <a:srgbClr val="808080"/>
                </a:solidFill>
                <a:latin typeface="Arial" charset="0"/>
                <a:cs typeface="Arial" charset="0"/>
              </a:rPr>
              <a:t>Bourgenay</a:t>
            </a:r>
            <a:r>
              <a:rPr lang="fr-FR" altLang="fr-FR" sz="1100" b="1" dirty="0" smtClean="0">
                <a:solidFill>
                  <a:srgbClr val="808080"/>
                </a:solidFill>
                <a:latin typeface="Arial" charset="0"/>
                <a:cs typeface="Arial" charset="0"/>
              </a:rPr>
              <a:t>, H. </a:t>
            </a:r>
            <a:r>
              <a:rPr lang="fr-FR" altLang="fr-FR" sz="1100" b="1" dirty="0" err="1" smtClean="0">
                <a:solidFill>
                  <a:srgbClr val="808080"/>
                </a:solidFill>
                <a:latin typeface="Arial" charset="0"/>
                <a:cs typeface="Arial" charset="0"/>
              </a:rPr>
              <a:t>Necib</a:t>
            </a:r>
            <a:endParaRPr lang="fr-FR" altLang="fr-FR" sz="1100" b="1" dirty="0" smtClean="0">
              <a:solidFill>
                <a:srgbClr val="808080"/>
              </a:solidFill>
              <a:latin typeface="Arial" charset="0"/>
              <a:cs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9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89" charset="-128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89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89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89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89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89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89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89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ＭＳ Ｐゴシック" pitchFamily="89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ＭＳ Ｐゴシック" pitchFamily="89" charset="-128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ＭＳ Ｐゴシック" pitchFamily="89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ＭＳ Ｐゴシック" pitchFamily="89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pitchFamily="89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ＭＳ Ｐゴシック" pitchFamily="89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re 1"/>
          <p:cNvSpPr>
            <a:spLocks noGrp="1"/>
          </p:cNvSpPr>
          <p:nvPr>
            <p:ph type="ctrTitle"/>
          </p:nvPr>
        </p:nvSpPr>
        <p:spPr>
          <a:xfrm>
            <a:off x="685800" y="2058392"/>
            <a:ext cx="7774632" cy="3098800"/>
          </a:xfrm>
        </p:spPr>
        <p:txBody>
          <a:bodyPr/>
          <a:lstStyle/>
          <a:p>
            <a:pPr algn="l" eaLnBrk="1" hangingPunct="1">
              <a:spcBef>
                <a:spcPts val="3000"/>
              </a:spcBef>
              <a:spcAft>
                <a:spcPts val="600"/>
              </a:spcAft>
            </a:pPr>
            <a:r>
              <a:rPr lang="fr-FR" altLang="fr-FR" sz="3600" b="1" dirty="0" smtClean="0">
                <a:solidFill>
                  <a:srgbClr val="41AAC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Point de vue pratique</a:t>
            </a:r>
            <a:br>
              <a:rPr lang="fr-FR" altLang="fr-FR" sz="3600" b="1" dirty="0" smtClean="0">
                <a:solidFill>
                  <a:srgbClr val="41AAC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r>
              <a:rPr lang="fr-FR" altLang="fr-FR" sz="3600" b="1" dirty="0" smtClean="0">
                <a:solidFill>
                  <a:srgbClr val="41AAC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de la reconstruction itérative en tomodensitométrie</a:t>
            </a:r>
            <a:br>
              <a:rPr lang="fr-FR" altLang="fr-FR" sz="3600" b="1" dirty="0" smtClean="0">
                <a:solidFill>
                  <a:srgbClr val="41AAC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r>
              <a:rPr lang="fr-FR" altLang="fr-FR" sz="3600" b="1" dirty="0">
                <a:solidFill>
                  <a:srgbClr val="41AAC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/>
            </a:r>
            <a:br>
              <a:rPr lang="fr-FR" altLang="fr-FR" sz="3600" b="1" dirty="0">
                <a:solidFill>
                  <a:srgbClr val="41AAC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</a:br>
            <a:r>
              <a:rPr lang="fr-FR" altLang="fr-FR" sz="1600" b="1" dirty="0" smtClean="0">
                <a:solidFill>
                  <a:srgbClr val="C0C0C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H. </a:t>
            </a:r>
            <a:r>
              <a:rPr lang="fr-FR" altLang="fr-FR" sz="1600" b="1" dirty="0" err="1" smtClean="0">
                <a:solidFill>
                  <a:srgbClr val="C0C0C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Necib</a:t>
            </a:r>
            <a:r>
              <a:rPr lang="fr-FR" altLang="fr-FR" sz="1600" b="1" dirty="0" smtClean="0">
                <a:solidFill>
                  <a:srgbClr val="C0C0C0"/>
                </a:solidFill>
                <a:latin typeface="Arial" pitchFamily="34" charset="0"/>
                <a:ea typeface="ＭＳ Ｐゴシック" pitchFamily="34" charset="-128"/>
                <a:cs typeface="Arial" pitchFamily="34" charset="0"/>
              </a:rPr>
              <a:t>, PhD, CHU de Nantes &amp; CRCNA, UMR INSERM 892 CNRS 6299, Nantes</a:t>
            </a:r>
            <a:endParaRPr lang="fr-FR" altLang="fr-FR" sz="1800" b="1" dirty="0" smtClean="0">
              <a:solidFill>
                <a:srgbClr val="3366FF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075" name="Sous-titre 2"/>
          <p:cNvSpPr>
            <a:spLocks noGrp="1"/>
          </p:cNvSpPr>
          <p:nvPr>
            <p:ph type="subTitle" idx="1"/>
          </p:nvPr>
        </p:nvSpPr>
        <p:spPr>
          <a:xfrm>
            <a:off x="685800" y="5116513"/>
            <a:ext cx="8264525" cy="544512"/>
          </a:xfrm>
        </p:spPr>
        <p:txBody>
          <a:bodyPr/>
          <a:lstStyle/>
          <a:p>
            <a:pPr algn="l" eaLnBrk="1" hangingPunct="1"/>
            <a:endParaRPr lang="fr-FR" altLang="fr-FR" sz="1600" b="1" dirty="0" smtClean="0">
              <a:solidFill>
                <a:schemeClr val="bg1"/>
              </a:solidFill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076" name="ZoneTexte 5"/>
          <p:cNvSpPr txBox="1">
            <a:spLocks noChangeArrowheads="1"/>
          </p:cNvSpPr>
          <p:nvPr/>
        </p:nvSpPr>
        <p:spPr bwMode="auto">
          <a:xfrm>
            <a:off x="630238" y="44450"/>
            <a:ext cx="336569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37931725" indent="-37474525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400" b="1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EPU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24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Méthodes de traitements </a:t>
            </a:r>
            <a:r>
              <a:rPr lang="fr-FR" altLang="fr-FR" sz="2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d’images en Physique Médicale</a:t>
            </a:r>
            <a:endParaRPr lang="fr-FR" altLang="fr-FR" sz="2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4" name="Connecteur droit 3"/>
          <p:cNvCxnSpPr/>
          <p:nvPr/>
        </p:nvCxnSpPr>
        <p:spPr>
          <a:xfrm>
            <a:off x="4013126" y="44450"/>
            <a:ext cx="0" cy="157003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 flipV="1">
            <a:off x="755576" y="1614488"/>
            <a:ext cx="3257550" cy="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080" name="Picture 9" descr="http://www.google.fr/url?source=imglanding&amp;ct=img&amp;q=http://upload.wikimedia.org/wikipedia/fr/thumb/a/a0/Logo_CHU_Nantes.svg/1280px-Logo_CHU_Nantes.svg.png&amp;sa=X&amp;ved=0CAkQ8wdqFQoTCPHzkaquhcYCFcZdFAod-joAIA&amp;usg=AFQjCNHO-ySkYEzpHOMQ0sVDnTE5qyW97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8" y="5816600"/>
            <a:ext cx="1312862" cy="89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Introduction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75717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Reconstruction itérative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340768"/>
            <a:ext cx="82296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 Méthodes de reconstruction </a:t>
            </a:r>
            <a:r>
              <a:rPr lang="fr-FR" dirty="0" smtClean="0">
                <a:solidFill>
                  <a:srgbClr val="FFFF00"/>
                </a:solidFill>
              </a:rPr>
              <a:t>algébrique</a:t>
            </a:r>
          </a:p>
          <a:p>
            <a:pPr lvl="2"/>
            <a:endParaRPr lang="fr-FR" sz="1600" dirty="0">
              <a:solidFill>
                <a:schemeClr val="bg1"/>
              </a:solidFill>
            </a:endParaRPr>
          </a:p>
          <a:p>
            <a:pPr lvl="2"/>
            <a:r>
              <a:rPr lang="fr-FR" dirty="0" smtClean="0">
                <a:solidFill>
                  <a:schemeClr val="bg1"/>
                </a:solidFill>
              </a:rPr>
              <a:t>Ajout par les </a:t>
            </a:r>
            <a:r>
              <a:rPr lang="fr-FR" dirty="0" err="1" smtClean="0">
                <a:solidFill>
                  <a:schemeClr val="bg1"/>
                </a:solidFill>
              </a:rPr>
              <a:t>Ai,j</a:t>
            </a:r>
            <a:r>
              <a:rPr lang="fr-FR" dirty="0" smtClean="0">
                <a:solidFill>
                  <a:schemeClr val="bg1"/>
                </a:solidFill>
              </a:rPr>
              <a:t> du modèle optique du système CT :  </a:t>
            </a:r>
            <a:r>
              <a:rPr lang="fr-FR" sz="1600" dirty="0" smtClean="0">
                <a:solidFill>
                  <a:schemeClr val="bg1"/>
                </a:solidFill>
              </a:rPr>
              <a:t>	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200" y="6021288"/>
            <a:ext cx="8640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Convergence Studies on Iterative Algorithms for </a:t>
            </a:r>
            <a:r>
              <a:rPr lang="en-US" sz="1100" dirty="0" smtClean="0">
                <a:solidFill>
                  <a:srgbClr val="FFFF00"/>
                </a:solidFill>
              </a:rPr>
              <a:t>Image Reconstruction,  Ming Jiang and </a:t>
            </a:r>
            <a:r>
              <a:rPr lang="en-US" sz="1100" dirty="0">
                <a:solidFill>
                  <a:srgbClr val="FFFF00"/>
                </a:solidFill>
              </a:rPr>
              <a:t>Ge </a:t>
            </a:r>
            <a:r>
              <a:rPr lang="en-US" sz="1100" dirty="0" smtClean="0">
                <a:solidFill>
                  <a:srgbClr val="FFFF00"/>
                </a:solidFill>
              </a:rPr>
              <a:t>Wang, January </a:t>
            </a:r>
            <a:r>
              <a:rPr lang="en-US" sz="1100" dirty="0">
                <a:solidFill>
                  <a:srgbClr val="FFFF00"/>
                </a:solidFill>
              </a:rPr>
              <a:t>6, 2003</a:t>
            </a:r>
            <a:endParaRPr lang="fr-FR" sz="1100" dirty="0">
              <a:solidFill>
                <a:srgbClr val="FFFF00"/>
              </a:solidFill>
            </a:endParaRPr>
          </a:p>
        </p:txBody>
      </p:sp>
      <p:pic>
        <p:nvPicPr>
          <p:cNvPr id="3379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2572791"/>
            <a:ext cx="19907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086508"/>
            <a:ext cx="3200400" cy="271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820" name="Picture 4" descr="http://opticalengineering.spiedigitallibrary.org/data/Journals/OPTICE/24229/OE_51_9_093203_f00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2510319"/>
            <a:ext cx="3090839" cy="3413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628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Introduction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75717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Reconstruction itérative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340768"/>
            <a:ext cx="8229600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 Méthodes de reconstruction </a:t>
            </a:r>
            <a:r>
              <a:rPr lang="fr-FR" dirty="0" smtClean="0">
                <a:solidFill>
                  <a:srgbClr val="FFFF00"/>
                </a:solidFill>
              </a:rPr>
              <a:t>algébrique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lvl="2"/>
            <a:r>
              <a:rPr lang="fr-FR" sz="1600" dirty="0" smtClean="0">
                <a:solidFill>
                  <a:schemeClr val="bg1"/>
                </a:solidFill>
              </a:rPr>
              <a:t>Cherche à minimiser l’écart entre projection réel et l’image simulée sans prise en compte de la statistique d’où une difficulté vers la convergence :</a:t>
            </a:r>
          </a:p>
          <a:p>
            <a:pPr lvl="2"/>
            <a:r>
              <a:rPr lang="fr-FR" sz="1600" dirty="0">
                <a:solidFill>
                  <a:schemeClr val="bg1"/>
                </a:solidFill>
              </a:rPr>
              <a:t>	</a:t>
            </a:r>
            <a:r>
              <a:rPr lang="fr-FR" sz="1600" dirty="0" smtClean="0">
                <a:solidFill>
                  <a:schemeClr val="bg1"/>
                </a:solidFill>
              </a:rPr>
              <a:t>Besoin d’un terme de  régularisation :</a:t>
            </a:r>
          </a:p>
          <a:p>
            <a:pPr lvl="2"/>
            <a:endParaRPr lang="fr-FR" sz="1600" dirty="0" smtClean="0">
              <a:solidFill>
                <a:schemeClr val="bg1"/>
              </a:solidFill>
            </a:endParaRPr>
          </a:p>
          <a:p>
            <a:pPr lvl="2"/>
            <a:r>
              <a:rPr lang="fr-FR" sz="2400" dirty="0" smtClean="0">
                <a:solidFill>
                  <a:schemeClr val="bg1"/>
                </a:solidFill>
              </a:rPr>
              <a:t>                                                       + </a:t>
            </a:r>
            <a:r>
              <a:rPr lang="fr-FR" sz="2400" dirty="0" smtClean="0">
                <a:solidFill>
                  <a:schemeClr val="bg1"/>
                </a:solidFill>
                <a:latin typeface="Symbol" panose="05050102010706020507" pitchFamily="18" charset="2"/>
              </a:rPr>
              <a:t>b</a:t>
            </a:r>
            <a:r>
              <a:rPr lang="fr-FR" sz="2400" dirty="0" smtClean="0">
                <a:solidFill>
                  <a:schemeClr val="bg1"/>
                </a:solidFill>
              </a:rPr>
              <a:t>. R(x)</a:t>
            </a:r>
          </a:p>
          <a:p>
            <a:pPr lvl="2"/>
            <a:endParaRPr lang="fr-FR" sz="1600" dirty="0">
              <a:solidFill>
                <a:schemeClr val="bg1"/>
              </a:solidFill>
            </a:endParaRPr>
          </a:p>
          <a:p>
            <a:pPr lvl="2"/>
            <a:endParaRPr lang="fr-FR" sz="1600" dirty="0" smtClean="0">
              <a:solidFill>
                <a:schemeClr val="bg1"/>
              </a:solidFill>
            </a:endParaRPr>
          </a:p>
          <a:p>
            <a:pPr lvl="2"/>
            <a:r>
              <a:rPr lang="fr-FR" sz="1600" dirty="0" smtClean="0">
                <a:solidFill>
                  <a:schemeClr val="bg1"/>
                </a:solidFill>
              </a:rPr>
              <a:t>Ex : R (x) = Total variation (TV)</a:t>
            </a:r>
          </a:p>
          <a:p>
            <a:pPr lvl="2"/>
            <a:endParaRPr lang="fr-FR" sz="1600" dirty="0" smtClean="0">
              <a:solidFill>
                <a:schemeClr val="bg1"/>
              </a:solidFill>
            </a:endParaRPr>
          </a:p>
          <a:p>
            <a:pPr lvl="2"/>
            <a:r>
              <a:rPr lang="fr-FR" sz="1600" dirty="0" smtClean="0">
                <a:solidFill>
                  <a:schemeClr val="bg1"/>
                </a:solidFill>
              </a:rPr>
              <a:t>	minimise les variations entre les </a:t>
            </a:r>
            <a:r>
              <a:rPr lang="fr-FR" sz="1600" dirty="0" err="1" smtClean="0">
                <a:solidFill>
                  <a:schemeClr val="bg1"/>
                </a:solidFill>
              </a:rPr>
              <a:t>voxels</a:t>
            </a:r>
            <a:r>
              <a:rPr lang="fr-FR" sz="1600" dirty="0" smtClean="0">
                <a:solidFill>
                  <a:schemeClr val="bg1"/>
                </a:solidFill>
              </a:rPr>
              <a:t> (e : terme de discontinuité)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200" y="6454497"/>
            <a:ext cx="86409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Alpha image reconstruction (AIR): A new iterative CT image reconstruction </a:t>
            </a:r>
            <a:r>
              <a:rPr lang="en-US" sz="1100" dirty="0" smtClean="0">
                <a:solidFill>
                  <a:srgbClr val="FFFF00"/>
                </a:solidFill>
              </a:rPr>
              <a:t>approach using </a:t>
            </a:r>
            <a:r>
              <a:rPr lang="en-US" sz="1100" dirty="0">
                <a:solidFill>
                  <a:srgbClr val="FFFF00"/>
                </a:solidFill>
              </a:rPr>
              <a:t>voxel-wise alpha blending</a:t>
            </a:r>
          </a:p>
          <a:p>
            <a:r>
              <a:rPr lang="en-US" sz="1100" dirty="0">
                <a:solidFill>
                  <a:srgbClr val="FFFF00"/>
                </a:solidFill>
              </a:rPr>
              <a:t>Christian </a:t>
            </a:r>
            <a:r>
              <a:rPr lang="en-US" sz="1100" dirty="0" smtClean="0">
                <a:solidFill>
                  <a:srgbClr val="FFFF00"/>
                </a:solidFill>
              </a:rPr>
              <a:t>Hofmann</a:t>
            </a:r>
            <a:r>
              <a:rPr lang="en-US" sz="1100" dirty="0">
                <a:solidFill>
                  <a:srgbClr val="FFFF00"/>
                </a:solidFill>
              </a:rPr>
              <a:t> </a:t>
            </a:r>
            <a:r>
              <a:rPr lang="en-US" sz="1100" dirty="0" smtClean="0">
                <a:solidFill>
                  <a:srgbClr val="FFFF00"/>
                </a:solidFill>
              </a:rPr>
              <a:t>et al: </a:t>
            </a:r>
            <a:r>
              <a:rPr lang="en-US" sz="1100" dirty="0">
                <a:solidFill>
                  <a:srgbClr val="FFFF00"/>
                </a:solidFill>
              </a:rPr>
              <a:t>Medical Physics 41, 061914 (2014)</a:t>
            </a:r>
            <a:endParaRPr lang="fr-FR" sz="1100" dirty="0">
              <a:solidFill>
                <a:srgbClr val="FFFF00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2996952"/>
            <a:ext cx="37719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403" y="3933056"/>
            <a:ext cx="40100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818643"/>
            <a:ext cx="2124794" cy="16358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2686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Introduction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75717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Reconstruction itérative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" y="1340768"/>
                <a:ext cx="8229600" cy="28997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chemeClr val="bg1"/>
                    </a:solidFill>
                  </a:rPr>
                  <a:t>Solutions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chemeClr val="bg1"/>
                    </a:solidFill>
                  </a:rPr>
                  <a:t> Méthodes de reconstruction </a:t>
                </a:r>
                <a:r>
                  <a:rPr lang="fr-FR" dirty="0" smtClean="0">
                    <a:solidFill>
                      <a:srgbClr val="FFFF00"/>
                    </a:solidFill>
                  </a:rPr>
                  <a:t>statistique</a:t>
                </a: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rgbClr val="FFFF00"/>
                    </a:solidFill>
                  </a:rPr>
                  <a:t>Prise en compte de la distribution de Poisson et du bruit électronique</a:t>
                </a:r>
              </a:p>
              <a:p>
                <a:pPr lvl="1"/>
                <a:r>
                  <a:rPr lang="fr-FR" dirty="0" smtClean="0">
                    <a:solidFill>
                      <a:schemeClr val="bg1"/>
                    </a:solidFill>
                  </a:rPr>
                  <a:t>	</a:t>
                </a:r>
                <a:r>
                  <a:rPr lang="fr-FR" dirty="0">
                    <a:solidFill>
                      <a:schemeClr val="bg1"/>
                    </a:solidFill>
                    <a:latin typeface="Cambria Math"/>
                  </a:rPr>
                  <a:t>I</a:t>
                </a:r>
                <a:r>
                  <a:rPr lang="fr-FR" dirty="0" smtClean="0">
                    <a:solidFill>
                      <a:schemeClr val="bg1"/>
                    </a:solidFill>
                  </a:rPr>
                  <a:t>i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 Poisson </a:t>
                </a:r>
                <a:r>
                  <a:rPr lang="fr-FR" dirty="0" smtClean="0">
                    <a:solidFill>
                      <a:schemeClr val="bg1"/>
                    </a:solidFill>
                  </a:rPr>
                  <a:t>{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fr-FR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𝐼𝑖</m:t>
                            </m:r>
                            <m:d>
                              <m:dPr>
                                <m:ctrlP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e>
                            </m:d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. </m:t>
                            </m:r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−</m:t>
                            </m:r>
                            <m:nary>
                              <m:naryPr>
                                <m:ctrlP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23"/>
                                      </m:rPr>
                                      <a:rPr lang="fr-FR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fr-FR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𝑑𝑙</m:t>
                                </m:r>
                              </m:e>
                            </m:nary>
                          </m:sup>
                        </m:s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𝑑𝐸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}+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𝜎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 :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𝑔𝑎𝑢𝑠𝑠</m:t>
                        </m:r>
                        <m:r>
                          <a:rPr lang="fr-FR" b="0" i="1" smtClean="0">
                            <a:solidFill>
                              <a:schemeClr val="bg1"/>
                            </a:solidFill>
                            <a:latin typeface="Cambria Math"/>
                            <a:ea typeface="Cambria Math"/>
                          </a:rPr>
                          <m:t>)</m:t>
                        </m:r>
                      </m:e>
                    </m:nary>
                  </m:oMath>
                </a14:m>
                <a:r>
                  <a:rPr lang="fr-FR" dirty="0" smtClean="0">
                    <a:solidFill>
                      <a:schemeClr val="bg1"/>
                    </a:solidFill>
                  </a:rPr>
                  <a:t> 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pPr lvl="1"/>
                <a:r>
                  <a:rPr lang="fr-FR" dirty="0">
                    <a:solidFill>
                      <a:schemeClr val="bg1"/>
                    </a:solidFill>
                  </a:rPr>
                  <a:t>	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sz="1600" dirty="0" smtClean="0">
                    <a:solidFill>
                      <a:schemeClr val="bg1"/>
                    </a:solidFill>
                  </a:rPr>
                  <a:t>Ramène à la même problématique que ART mais avec des </a:t>
                </a:r>
                <a:r>
                  <a:rPr lang="fr-FR" sz="1600" dirty="0" err="1" smtClean="0">
                    <a:solidFill>
                      <a:schemeClr val="bg1"/>
                    </a:solidFill>
                  </a:rPr>
                  <a:t>prob</a:t>
                </a:r>
                <a:r>
                  <a:rPr lang="fr-FR" sz="1600" dirty="0" smtClean="0">
                    <a:solidFill>
                      <a:schemeClr val="bg1"/>
                    </a:solidFill>
                  </a:rPr>
                  <a:t>. Pour maximiser la vraisemblance 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sz="1600" dirty="0">
                  <a:solidFill>
                    <a:schemeClr val="bg1"/>
                  </a:solidFill>
                </a:endParaRPr>
              </a:p>
              <a:p>
                <a:pPr marL="1200150" lvl="2" indent="-285750">
                  <a:buFont typeface="Arial" panose="020B0604020202020204" pitchFamily="34" charset="0"/>
                  <a:buChar char="•"/>
                </a:pPr>
                <a:endParaRPr lang="fr-FR" sz="16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40768"/>
                <a:ext cx="8229600" cy="2899705"/>
              </a:xfrm>
              <a:prstGeom prst="rect">
                <a:avLst/>
              </a:prstGeom>
              <a:blipFill rotWithShape="1">
                <a:blip r:embed="rId2"/>
                <a:stretch>
                  <a:fillRect l="-444" t="-1050" r="-103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92" y="4221088"/>
            <a:ext cx="6581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912" y="3645024"/>
            <a:ext cx="1485900" cy="46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941168"/>
            <a:ext cx="44386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3200" y="6454497"/>
            <a:ext cx="86409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Alpha image reconstruction (AIR): A new iterative CT image reconstruction </a:t>
            </a:r>
            <a:r>
              <a:rPr lang="en-US" sz="1100" dirty="0" smtClean="0">
                <a:solidFill>
                  <a:srgbClr val="FFFF00"/>
                </a:solidFill>
              </a:rPr>
              <a:t>approach using </a:t>
            </a:r>
            <a:r>
              <a:rPr lang="en-US" sz="1100" dirty="0">
                <a:solidFill>
                  <a:srgbClr val="FFFF00"/>
                </a:solidFill>
              </a:rPr>
              <a:t>voxel-wise alpha blending</a:t>
            </a:r>
          </a:p>
          <a:p>
            <a:r>
              <a:rPr lang="en-US" sz="1100" dirty="0">
                <a:solidFill>
                  <a:srgbClr val="FFFF00"/>
                </a:solidFill>
              </a:rPr>
              <a:t>Christian </a:t>
            </a:r>
            <a:r>
              <a:rPr lang="en-US" sz="1100" dirty="0" smtClean="0">
                <a:solidFill>
                  <a:srgbClr val="FFFF00"/>
                </a:solidFill>
              </a:rPr>
              <a:t>Hofmann</a:t>
            </a:r>
            <a:r>
              <a:rPr lang="en-US" sz="1100" dirty="0">
                <a:solidFill>
                  <a:srgbClr val="FFFF00"/>
                </a:solidFill>
              </a:rPr>
              <a:t> </a:t>
            </a:r>
            <a:r>
              <a:rPr lang="en-US" sz="1100" dirty="0" smtClean="0">
                <a:solidFill>
                  <a:srgbClr val="FFFF00"/>
                </a:solidFill>
              </a:rPr>
              <a:t>et al: </a:t>
            </a:r>
            <a:r>
              <a:rPr lang="en-US" sz="1100" dirty="0">
                <a:solidFill>
                  <a:srgbClr val="FFFF00"/>
                </a:solidFill>
              </a:rPr>
              <a:t>Medical Physics 41, 061914 (2014)</a:t>
            </a:r>
            <a:endParaRPr lang="fr-FR" sz="1100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07505" y="5661248"/>
            <a:ext cx="6712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fr-FR" dirty="0" smtClean="0">
                <a:solidFill>
                  <a:srgbClr val="FFFF00"/>
                </a:solidFill>
              </a:rPr>
              <a:t>Terme de discordance      + régularisation</a:t>
            </a:r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19872" y="4581128"/>
            <a:ext cx="1916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fr-FR" dirty="0" smtClean="0"/>
              <a:t>(Stat)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56050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re 3"/>
          <p:cNvSpPr>
            <a:spLocks noGrp="1"/>
          </p:cNvSpPr>
          <p:nvPr>
            <p:ph type="title"/>
          </p:nvPr>
        </p:nvSpPr>
        <p:spPr>
          <a:xfrm>
            <a:off x="395288" y="4941888"/>
            <a:ext cx="7772400" cy="503237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idéal</a:t>
            </a:r>
          </a:p>
        </p:txBody>
      </p:sp>
      <p:sp>
        <p:nvSpPr>
          <p:cNvPr id="18435" name="Espace réservé du texte 4"/>
          <p:cNvSpPr>
            <a:spLocks noGrp="1"/>
          </p:cNvSpPr>
          <p:nvPr>
            <p:ph type="body" idx="1"/>
          </p:nvPr>
        </p:nvSpPr>
        <p:spPr>
          <a:xfrm>
            <a:off x="395288" y="5445125"/>
            <a:ext cx="7772400" cy="465138"/>
          </a:xfrm>
        </p:spPr>
        <p:txBody>
          <a:bodyPr/>
          <a:lstStyle/>
          <a:p>
            <a:r>
              <a:rPr lang="en-US" altLang="fr-FR" dirty="0" smtClean="0">
                <a:ea typeface="ＭＳ Ｐゴシック" pitchFamily="34" charset="-128"/>
              </a:rPr>
              <a:t>Vision des </a:t>
            </a:r>
            <a:r>
              <a:rPr lang="en-US" altLang="fr-FR" dirty="0" err="1" smtClean="0">
                <a:ea typeface="ＭＳ Ｐゴシック" pitchFamily="34" charset="-128"/>
              </a:rPr>
              <a:t>constructeurs</a:t>
            </a:r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107950" y="1773238"/>
            <a:ext cx="9288463" cy="3098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p:pic>
        <p:nvPicPr>
          <p:cNvPr id="4096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"/>
          <a:stretch/>
        </p:blipFill>
        <p:spPr bwMode="auto">
          <a:xfrm>
            <a:off x="0" y="1844824"/>
            <a:ext cx="9120516" cy="29476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idéal</a:t>
            </a:r>
          </a:p>
        </p:txBody>
      </p:sp>
      <p:sp>
        <p:nvSpPr>
          <p:cNvPr id="19459" name="Espace réservé du contenu 4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Revue des méthodes</a:t>
            </a:r>
          </a:p>
          <a:p>
            <a:pPr lvl="1"/>
            <a:endParaRPr lang="fr-FR" altLang="fr-FR" sz="2200" dirty="0" smtClean="0">
              <a:ea typeface="ＭＳ Ｐゴシック" pitchFamily="34" charset="-128"/>
            </a:endParaRPr>
          </a:p>
        </p:txBody>
      </p:sp>
      <p:sp>
        <p:nvSpPr>
          <p:cNvPr id="19460" name="Rectangle 1"/>
          <p:cNvSpPr>
            <a:spLocks noChangeArrowheads="1"/>
          </p:cNvSpPr>
          <p:nvPr/>
        </p:nvSpPr>
        <p:spPr bwMode="auto">
          <a:xfrm>
            <a:off x="0" y="6453188"/>
            <a:ext cx="8243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iterative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model reconstruction: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simultaneously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lowered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computed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tomography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radiation dose and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improved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image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quality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D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.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Mehta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et al, Philips 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Healthcare, Cleveland, USA</a:t>
            </a:r>
          </a:p>
        </p:txBody>
      </p:sp>
      <p:pic>
        <p:nvPicPr>
          <p:cNvPr id="4198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413"/>
          <a:stretch/>
        </p:blipFill>
        <p:spPr bwMode="auto">
          <a:xfrm>
            <a:off x="717426" y="1772816"/>
            <a:ext cx="3638550" cy="2888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15"/>
          <a:stretch/>
        </p:blipFill>
        <p:spPr bwMode="auto">
          <a:xfrm>
            <a:off x="4716016" y="1772816"/>
            <a:ext cx="3638550" cy="4383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idéal</a:t>
            </a:r>
          </a:p>
        </p:txBody>
      </p:sp>
      <p:sp>
        <p:nvSpPr>
          <p:cNvPr id="19459" name="Espace réservé du contenu 4"/>
          <p:cNvSpPr>
            <a:spLocks noGrp="1"/>
          </p:cNvSpPr>
          <p:nvPr>
            <p:ph idx="1"/>
          </p:nvPr>
        </p:nvSpPr>
        <p:spPr>
          <a:xfrm>
            <a:off x="446856" y="875729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Revue des méthodes</a:t>
            </a:r>
          </a:p>
          <a:p>
            <a:pPr lvl="1"/>
            <a:endParaRPr lang="fr-FR" altLang="fr-FR" sz="1800" dirty="0" smtClean="0">
              <a:ea typeface="ＭＳ Ｐゴシック" pitchFamily="34" charset="-128"/>
            </a:endParaRPr>
          </a:p>
          <a:p>
            <a:pPr lvl="2"/>
            <a:endParaRPr lang="fr-FR" altLang="fr-FR" sz="1600" dirty="0" smtClean="0">
              <a:ea typeface="ＭＳ Ｐゴシック" pitchFamily="34" charset="-128"/>
            </a:endParaRPr>
          </a:p>
        </p:txBody>
      </p:sp>
      <p:sp>
        <p:nvSpPr>
          <p:cNvPr id="19460" name="Rectangle 1"/>
          <p:cNvSpPr>
            <a:spLocks noChangeArrowheads="1"/>
          </p:cNvSpPr>
          <p:nvPr/>
        </p:nvSpPr>
        <p:spPr bwMode="auto">
          <a:xfrm>
            <a:off x="0" y="6453188"/>
            <a:ext cx="8243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Iterative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reconstruction techniques for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computed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tomography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Part 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1: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Technical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principles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. Martin 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J.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Willemink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endParaRPr lang="fr-FR" altLang="fr-FR" sz="1200" dirty="0" smtClean="0">
              <a:solidFill>
                <a:srgbClr val="FFFF00"/>
              </a:solidFill>
              <a:latin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Eur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Radiol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(2013) 23:1623–1631</a:t>
            </a: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845370"/>
            <a:ext cx="5184576" cy="56078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ZoneTexte 2"/>
          <p:cNvSpPr txBox="1"/>
          <p:nvPr/>
        </p:nvSpPr>
        <p:spPr>
          <a:xfrm>
            <a:off x="179512" y="3212976"/>
            <a:ext cx="2664296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SIEMENS : IRIS</a:t>
            </a:r>
          </a:p>
          <a:p>
            <a:r>
              <a:rPr lang="fr-FR" sz="900" dirty="0" err="1">
                <a:solidFill>
                  <a:schemeClr val="bg1"/>
                </a:solidFill>
              </a:rPr>
              <a:t>Iterative</a:t>
            </a:r>
            <a:r>
              <a:rPr lang="fr-FR" sz="900" dirty="0">
                <a:solidFill>
                  <a:schemeClr val="bg1"/>
                </a:solidFill>
              </a:rPr>
              <a:t> Reconstruction in </a:t>
            </a:r>
            <a:r>
              <a:rPr lang="fr-FR" sz="900" dirty="0" smtClean="0">
                <a:solidFill>
                  <a:schemeClr val="bg1"/>
                </a:solidFill>
              </a:rPr>
              <a:t>Image </a:t>
            </a:r>
            <a:r>
              <a:rPr lang="fr-FR" sz="900" dirty="0" err="1" smtClean="0">
                <a:solidFill>
                  <a:schemeClr val="bg1"/>
                </a:solidFill>
              </a:rPr>
              <a:t>Space</a:t>
            </a:r>
            <a:endParaRPr lang="fr-FR" sz="900" dirty="0" smtClean="0">
              <a:solidFill>
                <a:schemeClr val="bg1"/>
              </a:solidFill>
            </a:endParaRPr>
          </a:p>
          <a:p>
            <a:pPr lvl="0"/>
            <a:r>
              <a:rPr lang="fr-FR" dirty="0">
                <a:solidFill>
                  <a:prstClr val="white"/>
                </a:solidFill>
              </a:rPr>
              <a:t>TOSHIBA : </a:t>
            </a:r>
            <a:r>
              <a:rPr lang="fr-FR" dirty="0" smtClean="0">
                <a:solidFill>
                  <a:prstClr val="white"/>
                </a:solidFill>
              </a:rPr>
              <a:t>AIDR</a:t>
            </a:r>
            <a:endParaRPr lang="fr-FR" dirty="0">
              <a:solidFill>
                <a:prstClr val="white"/>
              </a:solidFill>
            </a:endParaRPr>
          </a:p>
          <a:p>
            <a:pPr lvl="0"/>
            <a:r>
              <a:rPr lang="fr-FR" sz="900" dirty="0">
                <a:solidFill>
                  <a:prstClr val="white"/>
                </a:solidFill>
              </a:rPr>
              <a:t>Adaptive </a:t>
            </a:r>
            <a:r>
              <a:rPr lang="fr-FR" sz="900" dirty="0" err="1">
                <a:solidFill>
                  <a:prstClr val="white"/>
                </a:solidFill>
              </a:rPr>
              <a:t>Iterative</a:t>
            </a:r>
            <a:r>
              <a:rPr lang="fr-FR" sz="900" dirty="0">
                <a:solidFill>
                  <a:prstClr val="white"/>
                </a:solidFill>
              </a:rPr>
              <a:t> Dose </a:t>
            </a:r>
            <a:r>
              <a:rPr lang="fr-FR" sz="900" dirty="0" err="1">
                <a:solidFill>
                  <a:prstClr val="white"/>
                </a:solidFill>
              </a:rPr>
              <a:t>Reduction</a:t>
            </a:r>
            <a:r>
              <a:rPr lang="fr-FR" sz="900" dirty="0">
                <a:solidFill>
                  <a:prstClr val="white"/>
                </a:solidFill>
              </a:rPr>
              <a:t> </a:t>
            </a:r>
            <a:r>
              <a:rPr lang="fr-FR" sz="900" dirty="0" smtClean="0">
                <a:solidFill>
                  <a:prstClr val="white"/>
                </a:solidFill>
              </a:rPr>
              <a:t>3D</a:t>
            </a:r>
          </a:p>
          <a:p>
            <a:pPr lvl="0"/>
            <a:r>
              <a:rPr lang="fr-FR" dirty="0">
                <a:solidFill>
                  <a:prstClr val="white"/>
                </a:solidFill>
              </a:rPr>
              <a:t>PHILIPS : </a:t>
            </a:r>
            <a:r>
              <a:rPr lang="fr-FR" dirty="0" err="1" smtClean="0">
                <a:solidFill>
                  <a:prstClr val="white"/>
                </a:solidFill>
              </a:rPr>
              <a:t>iDOSE</a:t>
            </a:r>
            <a:endParaRPr lang="fr-FR" baseline="30000" dirty="0">
              <a:solidFill>
                <a:prstClr val="white"/>
              </a:solidFill>
            </a:endParaRPr>
          </a:p>
          <a:p>
            <a:pPr lvl="0"/>
            <a:r>
              <a:rPr lang="fr-FR" sz="900" dirty="0" err="1">
                <a:solidFill>
                  <a:prstClr val="white"/>
                </a:solidFill>
              </a:rPr>
              <a:t>Iterative</a:t>
            </a:r>
            <a:r>
              <a:rPr lang="fr-FR" sz="900" dirty="0">
                <a:solidFill>
                  <a:prstClr val="white"/>
                </a:solidFill>
              </a:rPr>
              <a:t> Reconstruction in Image </a:t>
            </a:r>
            <a:r>
              <a:rPr lang="fr-FR" sz="900" dirty="0" err="1">
                <a:solidFill>
                  <a:prstClr val="white"/>
                </a:solidFill>
              </a:rPr>
              <a:t>Space</a:t>
            </a:r>
            <a:endParaRPr lang="fr-FR" sz="900" dirty="0">
              <a:solidFill>
                <a:prstClr val="white"/>
              </a:solidFill>
            </a:endParaRPr>
          </a:p>
          <a:p>
            <a:pPr lvl="0"/>
            <a:endParaRPr lang="fr-FR" sz="900" dirty="0" smtClean="0">
              <a:solidFill>
                <a:prstClr val="white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179512" y="1340768"/>
            <a:ext cx="383130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GE : </a:t>
            </a:r>
            <a:r>
              <a:rPr lang="fr-FR" dirty="0" smtClean="0">
                <a:solidFill>
                  <a:srgbClr val="FFFF00"/>
                </a:solidFill>
              </a:rPr>
              <a:t>ASIR</a:t>
            </a:r>
            <a:r>
              <a:rPr lang="fr-FR" dirty="0" smtClean="0">
                <a:solidFill>
                  <a:schemeClr val="bg1"/>
                </a:solidFill>
              </a:rPr>
              <a:t>, ASIR-V, MBIR (ou VEO)</a:t>
            </a:r>
          </a:p>
          <a:p>
            <a:pPr lvl="0"/>
            <a:r>
              <a:rPr lang="fr-FR" sz="900" dirty="0">
                <a:solidFill>
                  <a:schemeClr val="bg1"/>
                </a:solidFill>
              </a:rPr>
              <a:t>Adaptive </a:t>
            </a:r>
            <a:r>
              <a:rPr lang="fr-FR" sz="900" dirty="0" err="1" smtClean="0">
                <a:solidFill>
                  <a:schemeClr val="bg1"/>
                </a:solidFill>
              </a:rPr>
              <a:t>Statistical</a:t>
            </a:r>
            <a:r>
              <a:rPr lang="fr-FR" sz="900" dirty="0" smtClean="0">
                <a:solidFill>
                  <a:schemeClr val="bg1"/>
                </a:solidFill>
              </a:rPr>
              <a:t> </a:t>
            </a:r>
            <a:r>
              <a:rPr lang="fr-FR" sz="900" dirty="0" err="1" smtClean="0">
                <a:solidFill>
                  <a:schemeClr val="bg1"/>
                </a:solidFill>
              </a:rPr>
              <a:t>Iterative</a:t>
            </a:r>
            <a:r>
              <a:rPr lang="fr-FR" sz="900" dirty="0" smtClean="0">
                <a:solidFill>
                  <a:schemeClr val="bg1"/>
                </a:solidFill>
              </a:rPr>
              <a:t> Reconstruction</a:t>
            </a:r>
          </a:p>
          <a:p>
            <a:pPr lvl="0"/>
            <a:r>
              <a:rPr lang="fr-FR" sz="900" dirty="0">
                <a:solidFill>
                  <a:schemeClr val="bg1"/>
                </a:solidFill>
              </a:rPr>
              <a:t>Model-</a:t>
            </a:r>
            <a:r>
              <a:rPr lang="fr-FR" sz="900" dirty="0" err="1">
                <a:solidFill>
                  <a:schemeClr val="bg1"/>
                </a:solidFill>
              </a:rPr>
              <a:t>Based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  <a:r>
              <a:rPr lang="fr-FR" sz="900" dirty="0" err="1">
                <a:solidFill>
                  <a:schemeClr val="bg1"/>
                </a:solidFill>
              </a:rPr>
              <a:t>Iterative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  <a:r>
              <a:rPr lang="fr-FR" sz="900" dirty="0" smtClean="0">
                <a:solidFill>
                  <a:schemeClr val="bg1"/>
                </a:solidFill>
              </a:rPr>
              <a:t>Reconstruction</a:t>
            </a:r>
          </a:p>
          <a:p>
            <a:pPr lvl="0"/>
            <a:r>
              <a:rPr lang="fr-FR" dirty="0" smtClean="0">
                <a:solidFill>
                  <a:schemeClr val="bg1"/>
                </a:solidFill>
              </a:rPr>
              <a:t>PHILIPS : IMR</a:t>
            </a:r>
          </a:p>
          <a:p>
            <a:pPr lvl="0"/>
            <a:r>
              <a:rPr lang="fr-FR" sz="900" dirty="0" err="1" smtClean="0">
                <a:solidFill>
                  <a:schemeClr val="bg1"/>
                </a:solidFill>
              </a:rPr>
              <a:t>Iterative</a:t>
            </a:r>
            <a:r>
              <a:rPr lang="fr-FR" sz="900" dirty="0" smtClean="0">
                <a:solidFill>
                  <a:schemeClr val="bg1"/>
                </a:solidFill>
              </a:rPr>
              <a:t> Model Reconstruction</a:t>
            </a:r>
          </a:p>
          <a:p>
            <a:pPr lvl="0"/>
            <a:r>
              <a:rPr lang="fr-FR" dirty="0" smtClean="0">
                <a:solidFill>
                  <a:schemeClr val="bg1"/>
                </a:solidFill>
              </a:rPr>
              <a:t>SIEMENS : </a:t>
            </a:r>
            <a:r>
              <a:rPr lang="fr-FR" dirty="0" smtClean="0">
                <a:solidFill>
                  <a:srgbClr val="FF0000"/>
                </a:solidFill>
              </a:rPr>
              <a:t>ADMIRE</a:t>
            </a:r>
          </a:p>
          <a:p>
            <a:pPr lvl="0"/>
            <a:r>
              <a:rPr lang="fr-FR" sz="900" dirty="0" smtClean="0">
                <a:solidFill>
                  <a:prstClr val="white"/>
                </a:solidFill>
              </a:rPr>
              <a:t>Advanced </a:t>
            </a:r>
            <a:r>
              <a:rPr lang="fr-FR" sz="900" dirty="0" err="1" smtClean="0">
                <a:solidFill>
                  <a:prstClr val="white"/>
                </a:solidFill>
              </a:rPr>
              <a:t>Modeled</a:t>
            </a:r>
            <a:r>
              <a:rPr lang="fr-FR" sz="900" dirty="0" smtClean="0">
                <a:solidFill>
                  <a:prstClr val="white"/>
                </a:solidFill>
              </a:rPr>
              <a:t> </a:t>
            </a:r>
            <a:r>
              <a:rPr lang="fr-FR" sz="900" dirty="0" err="1">
                <a:solidFill>
                  <a:prstClr val="white"/>
                </a:solidFill>
              </a:rPr>
              <a:t>Iterative</a:t>
            </a:r>
            <a:r>
              <a:rPr lang="fr-FR" sz="900" dirty="0">
                <a:solidFill>
                  <a:prstClr val="white"/>
                </a:solidFill>
              </a:rPr>
              <a:t> Reconstruction</a:t>
            </a:r>
          </a:p>
          <a:p>
            <a:pPr lvl="0"/>
            <a:r>
              <a:rPr lang="fr-FR" dirty="0" smtClean="0">
                <a:solidFill>
                  <a:schemeClr val="bg1"/>
                </a:solidFill>
              </a:rPr>
              <a:t> 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179512" y="5048016"/>
            <a:ext cx="30963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SIEMENS : </a:t>
            </a:r>
            <a:r>
              <a:rPr lang="fr-FR" dirty="0" smtClean="0">
                <a:solidFill>
                  <a:srgbClr val="FF0000"/>
                </a:solidFill>
              </a:rPr>
              <a:t>SAFIRE</a:t>
            </a:r>
          </a:p>
          <a:p>
            <a:r>
              <a:rPr lang="fr-FR" sz="900" dirty="0" err="1">
                <a:solidFill>
                  <a:schemeClr val="bg1"/>
                </a:solidFill>
              </a:rPr>
              <a:t>Sinogram-Affirmed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  <a:r>
              <a:rPr lang="fr-FR" sz="900" dirty="0" err="1" smtClean="0">
                <a:solidFill>
                  <a:schemeClr val="bg1"/>
                </a:solidFill>
              </a:rPr>
              <a:t>Iterative</a:t>
            </a:r>
            <a:r>
              <a:rPr lang="fr-FR" sz="900" dirty="0" smtClean="0">
                <a:solidFill>
                  <a:schemeClr val="bg1"/>
                </a:solidFill>
              </a:rPr>
              <a:t> Reconstruction</a:t>
            </a:r>
          </a:p>
          <a:p>
            <a:r>
              <a:rPr lang="fr-FR" dirty="0" smtClean="0">
                <a:solidFill>
                  <a:schemeClr val="bg1"/>
                </a:solidFill>
              </a:rPr>
              <a:t>TOSHIBA : </a:t>
            </a:r>
            <a:r>
              <a:rPr lang="fr-FR" dirty="0" smtClean="0">
                <a:solidFill>
                  <a:srgbClr val="FFFF00"/>
                </a:solidFill>
              </a:rPr>
              <a:t>AIDR3D</a:t>
            </a:r>
          </a:p>
          <a:p>
            <a:pPr lvl="0"/>
            <a:r>
              <a:rPr lang="fr-FR" sz="900" dirty="0">
                <a:solidFill>
                  <a:schemeClr val="bg1"/>
                </a:solidFill>
              </a:rPr>
              <a:t>Adaptive </a:t>
            </a:r>
            <a:r>
              <a:rPr lang="fr-FR" sz="900" dirty="0" err="1">
                <a:solidFill>
                  <a:schemeClr val="bg1"/>
                </a:solidFill>
              </a:rPr>
              <a:t>Iterative</a:t>
            </a:r>
            <a:r>
              <a:rPr lang="fr-FR" sz="900" dirty="0">
                <a:solidFill>
                  <a:schemeClr val="bg1"/>
                </a:solidFill>
              </a:rPr>
              <a:t> Dose </a:t>
            </a:r>
            <a:r>
              <a:rPr lang="fr-FR" sz="900" dirty="0" err="1">
                <a:solidFill>
                  <a:schemeClr val="bg1"/>
                </a:solidFill>
              </a:rPr>
              <a:t>Reduction</a:t>
            </a:r>
            <a:r>
              <a:rPr lang="fr-FR" sz="900" dirty="0">
                <a:solidFill>
                  <a:schemeClr val="bg1"/>
                </a:solidFill>
              </a:rPr>
              <a:t> </a:t>
            </a:r>
            <a:r>
              <a:rPr lang="fr-FR" sz="900" dirty="0" smtClean="0">
                <a:solidFill>
                  <a:schemeClr val="bg1"/>
                </a:solidFill>
              </a:rPr>
              <a:t>3D</a:t>
            </a:r>
          </a:p>
          <a:p>
            <a:pPr lvl="0"/>
            <a:r>
              <a:rPr lang="fr-FR" dirty="0" smtClean="0">
                <a:solidFill>
                  <a:schemeClr val="bg1"/>
                </a:solidFill>
              </a:rPr>
              <a:t>PHILIPS : </a:t>
            </a:r>
            <a:r>
              <a:rPr lang="fr-FR" dirty="0" smtClean="0">
                <a:solidFill>
                  <a:srgbClr val="FFFF00"/>
                </a:solidFill>
              </a:rPr>
              <a:t>iDOSE</a:t>
            </a:r>
            <a:r>
              <a:rPr lang="fr-FR" baseline="30000" dirty="0" smtClean="0">
                <a:solidFill>
                  <a:srgbClr val="FFFF00"/>
                </a:solidFill>
              </a:rPr>
              <a:t>4</a:t>
            </a:r>
          </a:p>
          <a:p>
            <a:pPr lvl="0"/>
            <a:r>
              <a:rPr lang="fr-FR" sz="900" dirty="0" err="1" smtClean="0">
                <a:solidFill>
                  <a:schemeClr val="bg1"/>
                </a:solidFill>
              </a:rPr>
              <a:t>Iterative</a:t>
            </a:r>
            <a:r>
              <a:rPr lang="fr-FR" sz="900" dirty="0" smtClean="0">
                <a:solidFill>
                  <a:schemeClr val="bg1"/>
                </a:solidFill>
              </a:rPr>
              <a:t> </a:t>
            </a:r>
            <a:r>
              <a:rPr lang="fr-FR" sz="900" dirty="0">
                <a:solidFill>
                  <a:schemeClr val="bg1"/>
                </a:solidFill>
              </a:rPr>
              <a:t>Reconstruction in Image </a:t>
            </a:r>
            <a:r>
              <a:rPr lang="fr-FR" sz="900" dirty="0" err="1">
                <a:solidFill>
                  <a:schemeClr val="bg1"/>
                </a:solidFill>
              </a:rPr>
              <a:t>Space</a:t>
            </a:r>
            <a:endParaRPr lang="fr-FR" sz="900" dirty="0">
              <a:solidFill>
                <a:schemeClr val="bg1"/>
              </a:solidFill>
            </a:endParaRPr>
          </a:p>
          <a:p>
            <a:endParaRPr lang="fr-FR" sz="900" dirty="0">
              <a:solidFill>
                <a:schemeClr val="bg1"/>
              </a:solidFill>
            </a:endParaRPr>
          </a:p>
        </p:txBody>
      </p:sp>
      <p:cxnSp>
        <p:nvCxnSpPr>
          <p:cNvPr id="5" name="Connecteur droit 4"/>
          <p:cNvCxnSpPr/>
          <p:nvPr/>
        </p:nvCxnSpPr>
        <p:spPr>
          <a:xfrm flipH="1">
            <a:off x="251520" y="2996952"/>
            <a:ext cx="33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14"/>
          <p:cNvCxnSpPr/>
          <p:nvPr/>
        </p:nvCxnSpPr>
        <p:spPr>
          <a:xfrm flipH="1">
            <a:off x="251520" y="4797152"/>
            <a:ext cx="338437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lèche courbée vers le bas 16"/>
          <p:cNvSpPr/>
          <p:nvPr/>
        </p:nvSpPr>
        <p:spPr>
          <a:xfrm flipH="1">
            <a:off x="6300192" y="4828803"/>
            <a:ext cx="2016224" cy="219213"/>
          </a:xfrm>
          <a:prstGeom prst="curvedDownArrow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727" t="87788" r="2939" b="6106"/>
          <a:stretch/>
        </p:blipFill>
        <p:spPr bwMode="auto">
          <a:xfrm>
            <a:off x="8604448" y="1988840"/>
            <a:ext cx="432048" cy="34242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cxnSp>
        <p:nvCxnSpPr>
          <p:cNvPr id="19" name="Connecteur droit avec flèche 18"/>
          <p:cNvCxnSpPr/>
          <p:nvPr/>
        </p:nvCxnSpPr>
        <p:spPr>
          <a:xfrm>
            <a:off x="8820472" y="1556792"/>
            <a:ext cx="144016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>
            <a:stCxn id="22" idx="1"/>
          </p:cNvCxnSpPr>
          <p:nvPr/>
        </p:nvCxnSpPr>
        <p:spPr>
          <a:xfrm flipH="1" flipV="1">
            <a:off x="8460432" y="1916832"/>
            <a:ext cx="144016" cy="24322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169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idéal</a:t>
            </a:r>
          </a:p>
        </p:txBody>
      </p:sp>
      <p:sp>
        <p:nvSpPr>
          <p:cNvPr id="19459" name="Espace réservé du contenu 4"/>
          <p:cNvSpPr>
            <a:spLocks noGrp="1"/>
          </p:cNvSpPr>
          <p:nvPr>
            <p:ph idx="1"/>
          </p:nvPr>
        </p:nvSpPr>
        <p:spPr>
          <a:xfrm>
            <a:off x="446856" y="875729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Revue des méthodes</a:t>
            </a:r>
          </a:p>
          <a:p>
            <a:pPr lvl="1"/>
            <a:r>
              <a:rPr lang="fr-FR" altLang="fr-FR" sz="1800" dirty="0" smtClean="0">
                <a:ea typeface="ＭＳ Ｐゴシック" pitchFamily="34" charset="-128"/>
              </a:rPr>
              <a:t>GE</a:t>
            </a:r>
            <a:endParaRPr lang="fr-FR" altLang="fr-FR" sz="1600" dirty="0" smtClean="0">
              <a:ea typeface="ＭＳ Ｐゴシック" pitchFamily="34" charset="-128"/>
            </a:endParaRPr>
          </a:p>
          <a:p>
            <a:pPr lvl="1"/>
            <a:endParaRPr lang="fr-FR" altLang="fr-FR" sz="1800" dirty="0" smtClean="0">
              <a:ea typeface="ＭＳ Ｐゴシック" pitchFamily="34" charset="-128"/>
            </a:endParaRPr>
          </a:p>
          <a:p>
            <a:pPr lvl="2"/>
            <a:endParaRPr lang="fr-FR" altLang="fr-FR" sz="1600" dirty="0" smtClean="0">
              <a:ea typeface="ＭＳ Ｐゴシック" pitchFamily="34" charset="-128"/>
            </a:endParaRPr>
          </a:p>
        </p:txBody>
      </p:sp>
      <p:pic>
        <p:nvPicPr>
          <p:cNvPr id="44034" name="Picture 2" descr="http://posterng.netkey.at/esr/viewing/index.php?module=viewimage&amp;task=&amp;mediafile_id=607143&amp;20150106123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240633"/>
            <a:ext cx="6376471" cy="2606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36" name="Picture 4" descr="http://posterng.netkey.at/esr/viewing/index.php?module=viewimage&amp;task=&amp;mediafile_id=394875&amp;201201310157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72" b="25837"/>
          <a:stretch/>
        </p:blipFill>
        <p:spPr bwMode="auto">
          <a:xfrm>
            <a:off x="1746125" y="1316348"/>
            <a:ext cx="6455916" cy="2904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05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idéal</a:t>
            </a:r>
          </a:p>
        </p:txBody>
      </p:sp>
      <p:sp>
        <p:nvSpPr>
          <p:cNvPr id="19459" name="Espace réservé du contenu 4"/>
          <p:cNvSpPr>
            <a:spLocks noGrp="1"/>
          </p:cNvSpPr>
          <p:nvPr>
            <p:ph idx="1"/>
          </p:nvPr>
        </p:nvSpPr>
        <p:spPr>
          <a:xfrm>
            <a:off x="446856" y="875729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Revue des méthodes</a:t>
            </a:r>
          </a:p>
          <a:p>
            <a:pPr lvl="1"/>
            <a:r>
              <a:rPr lang="fr-FR" altLang="fr-FR" sz="1800" dirty="0" smtClean="0">
                <a:ea typeface="ＭＳ Ｐゴシック" pitchFamily="34" charset="-128"/>
              </a:rPr>
              <a:t>GE</a:t>
            </a:r>
            <a:endParaRPr lang="fr-FR" altLang="fr-FR" sz="1600" dirty="0" smtClean="0">
              <a:ea typeface="ＭＳ Ｐゴシック" pitchFamily="34" charset="-128"/>
            </a:endParaRPr>
          </a:p>
          <a:p>
            <a:pPr lvl="1"/>
            <a:endParaRPr lang="fr-FR" altLang="fr-FR" sz="1800" dirty="0" smtClean="0">
              <a:ea typeface="ＭＳ Ｐゴシック" pitchFamily="34" charset="-128"/>
            </a:endParaRPr>
          </a:p>
          <a:p>
            <a:pPr lvl="2"/>
            <a:endParaRPr lang="fr-FR" altLang="fr-FR" sz="1600" dirty="0" smtClean="0">
              <a:ea typeface="ＭＳ Ｐゴシック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595" y="1268731"/>
            <a:ext cx="6625298" cy="558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921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idéal</a:t>
            </a:r>
          </a:p>
        </p:txBody>
      </p:sp>
      <p:sp>
        <p:nvSpPr>
          <p:cNvPr id="19459" name="Espace réservé du contenu 4"/>
          <p:cNvSpPr>
            <a:spLocks noGrp="1"/>
          </p:cNvSpPr>
          <p:nvPr>
            <p:ph idx="1"/>
          </p:nvPr>
        </p:nvSpPr>
        <p:spPr>
          <a:xfrm>
            <a:off x="446856" y="875729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Revue des méthodes</a:t>
            </a:r>
          </a:p>
          <a:p>
            <a:pPr lvl="1"/>
            <a:r>
              <a:rPr lang="fr-FR" altLang="fr-FR" sz="1800" dirty="0" smtClean="0">
                <a:ea typeface="ＭＳ Ｐゴシック" pitchFamily="34" charset="-128"/>
              </a:rPr>
              <a:t>SIEMENS</a:t>
            </a:r>
            <a:endParaRPr lang="fr-FR" altLang="fr-FR" sz="1600" dirty="0" smtClean="0">
              <a:ea typeface="ＭＳ Ｐゴシック" pitchFamily="34" charset="-128"/>
            </a:endParaRPr>
          </a:p>
          <a:p>
            <a:pPr lvl="1"/>
            <a:endParaRPr lang="fr-FR" altLang="fr-FR" sz="1800" dirty="0" smtClean="0">
              <a:ea typeface="ＭＳ Ｐゴシック" pitchFamily="34" charset="-128"/>
            </a:endParaRPr>
          </a:p>
          <a:p>
            <a:pPr lvl="2"/>
            <a:endParaRPr lang="fr-FR" altLang="fr-FR" sz="1600" dirty="0" smtClean="0">
              <a:ea typeface="ＭＳ Ｐゴシック" pitchFamily="34" charset="-128"/>
            </a:endParaRPr>
          </a:p>
        </p:txBody>
      </p:sp>
      <p:pic>
        <p:nvPicPr>
          <p:cNvPr id="44038" name="Picture 6" descr="http://www.healthcare.siemens.com/siemens_hwem-hwem_ssxa_websites-context-root/wcm/idc/groups/public/@global/@imaging/documents/image/mdax/nje3/~edisp/dose-reduction-safire-workingprinciple-fig35-00844656/~renditions/dose-reduction-safire-workingprinciple-fig35-00844656~8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2" t="31497" r="22440" b="30725"/>
          <a:stretch/>
        </p:blipFill>
        <p:spPr bwMode="auto">
          <a:xfrm>
            <a:off x="0" y="2350368"/>
            <a:ext cx="4121944" cy="3043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040" name="Picture 8" descr="http://www.healthcare.siemens.com/siemens_hwem-hwem_ssxa_websites-context-root/wcm/idc/groups/public/@global/@imaging/documents/image/mdaz/nzy2/~edisp/advanced-modeled-iterative-reconstruction-01659936/~renditions/advanced-modeled-iterative-reconstruction-01659936~8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1" t="21009" r="5815" b="23777"/>
          <a:stretch/>
        </p:blipFill>
        <p:spPr bwMode="auto">
          <a:xfrm>
            <a:off x="4121944" y="2348880"/>
            <a:ext cx="4948488" cy="304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014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idéal</a:t>
            </a:r>
          </a:p>
        </p:txBody>
      </p:sp>
      <p:sp>
        <p:nvSpPr>
          <p:cNvPr id="19459" name="Espace réservé du contenu 4"/>
          <p:cNvSpPr>
            <a:spLocks noGrp="1"/>
          </p:cNvSpPr>
          <p:nvPr>
            <p:ph idx="1"/>
          </p:nvPr>
        </p:nvSpPr>
        <p:spPr>
          <a:xfrm>
            <a:off x="446856" y="875729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Revue des méthodes</a:t>
            </a:r>
          </a:p>
          <a:p>
            <a:pPr lvl="1"/>
            <a:r>
              <a:rPr lang="fr-FR" altLang="fr-FR" sz="1800" dirty="0" smtClean="0">
                <a:ea typeface="ＭＳ Ｐゴシック" pitchFamily="34" charset="-128"/>
              </a:rPr>
              <a:t>Philips</a:t>
            </a:r>
            <a:endParaRPr lang="fr-FR" altLang="fr-FR" sz="1600" dirty="0" smtClean="0">
              <a:ea typeface="ＭＳ Ｐゴシック" pitchFamily="34" charset="-128"/>
            </a:endParaRPr>
          </a:p>
          <a:p>
            <a:pPr lvl="1"/>
            <a:endParaRPr lang="fr-FR" altLang="fr-FR" sz="1800" dirty="0" smtClean="0">
              <a:ea typeface="ＭＳ Ｐゴシック" pitchFamily="34" charset="-128"/>
            </a:endParaRPr>
          </a:p>
          <a:p>
            <a:pPr lvl="2"/>
            <a:endParaRPr lang="fr-FR" altLang="fr-FR" sz="1600" dirty="0" smtClean="0">
              <a:ea typeface="ＭＳ Ｐゴシック" pitchFamily="34" charset="-128"/>
            </a:endParaRPr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1556792"/>
            <a:ext cx="8639175" cy="469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7839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Plan</a:t>
            </a:r>
          </a:p>
        </p:txBody>
      </p:sp>
      <p:sp>
        <p:nvSpPr>
          <p:cNvPr id="4099" name="Espace réservé du contenu 3"/>
          <p:cNvSpPr>
            <a:spLocks noGrp="1"/>
          </p:cNvSpPr>
          <p:nvPr>
            <p:ph idx="1"/>
          </p:nvPr>
        </p:nvSpPr>
        <p:spPr>
          <a:xfrm>
            <a:off x="457200" y="2098650"/>
            <a:ext cx="8229600" cy="3130550"/>
          </a:xfrm>
        </p:spPr>
        <p:txBody>
          <a:bodyPr/>
          <a:lstStyle/>
          <a:p>
            <a:r>
              <a:rPr lang="fr-FR" altLang="fr-FR" sz="2800" dirty="0" smtClean="0">
                <a:ea typeface="ＭＳ Ｐゴシック" pitchFamily="34" charset="-128"/>
              </a:rPr>
              <a:t>Introduction/rappel</a:t>
            </a:r>
          </a:p>
          <a:p>
            <a:r>
              <a:rPr lang="fr-FR" altLang="fr-FR" sz="2800" dirty="0" smtClean="0">
                <a:ea typeface="ＭＳ Ｐゴシック" pitchFamily="34" charset="-128"/>
              </a:rPr>
              <a:t>Le monde idéal (constructeur)</a:t>
            </a:r>
          </a:p>
          <a:p>
            <a:r>
              <a:rPr lang="fr-FR" altLang="fr-FR" sz="2800" dirty="0" smtClean="0">
                <a:ea typeface="ＭＳ Ｐゴシック" pitchFamily="34" charset="-128"/>
              </a:rPr>
              <a:t>Le monde réel</a:t>
            </a:r>
          </a:p>
          <a:p>
            <a:r>
              <a:rPr lang="fr-FR" altLang="fr-FR" sz="2800" dirty="0" smtClean="0">
                <a:ea typeface="ＭＳ Ｐゴシック" pitchFamily="34" charset="-128"/>
              </a:rPr>
              <a:t>Conclusion</a:t>
            </a:r>
          </a:p>
        </p:txBody>
      </p:sp>
      <p:pic>
        <p:nvPicPr>
          <p:cNvPr id="4100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0" y="1700213"/>
            <a:ext cx="3921125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Connecteur droit 10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idéal</a:t>
            </a:r>
          </a:p>
        </p:txBody>
      </p:sp>
      <p:sp>
        <p:nvSpPr>
          <p:cNvPr id="19459" name="Espace réservé du contenu 4"/>
          <p:cNvSpPr>
            <a:spLocks noGrp="1"/>
          </p:cNvSpPr>
          <p:nvPr>
            <p:ph idx="1"/>
          </p:nvPr>
        </p:nvSpPr>
        <p:spPr>
          <a:xfrm>
            <a:off x="446856" y="875729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Revue des méthodes</a:t>
            </a:r>
          </a:p>
          <a:p>
            <a:pPr lvl="1"/>
            <a:r>
              <a:rPr lang="fr-FR" altLang="fr-FR" sz="1800" dirty="0" smtClean="0">
                <a:ea typeface="ＭＳ Ｐゴシック" pitchFamily="34" charset="-128"/>
              </a:rPr>
              <a:t>Philips</a:t>
            </a:r>
            <a:endParaRPr lang="fr-FR" altLang="fr-FR" sz="1600" dirty="0" smtClean="0">
              <a:ea typeface="ＭＳ Ｐゴシック" pitchFamily="34" charset="-128"/>
            </a:endParaRPr>
          </a:p>
          <a:p>
            <a:pPr lvl="2"/>
            <a:r>
              <a:rPr lang="fr-FR" altLang="fr-FR" sz="1600" dirty="0" smtClean="0">
                <a:ea typeface="ＭＳ Ｐゴシック" pitchFamily="34" charset="-128"/>
              </a:rPr>
              <a:t>IMR</a:t>
            </a:r>
          </a:p>
          <a:p>
            <a:pPr lvl="2"/>
            <a:endParaRPr lang="fr-FR" altLang="fr-FR" sz="1600" dirty="0" smtClean="0">
              <a:ea typeface="ＭＳ Ｐゴシック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33575" y="2217390"/>
            <a:ext cx="5276850" cy="337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78390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idéal</a:t>
            </a:r>
          </a:p>
        </p:txBody>
      </p:sp>
      <p:sp>
        <p:nvSpPr>
          <p:cNvPr id="19459" name="Espace réservé du contenu 4"/>
          <p:cNvSpPr>
            <a:spLocks noGrp="1"/>
          </p:cNvSpPr>
          <p:nvPr>
            <p:ph idx="1"/>
          </p:nvPr>
        </p:nvSpPr>
        <p:spPr>
          <a:xfrm>
            <a:off x="446856" y="875729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Revue des méthodes</a:t>
            </a:r>
          </a:p>
          <a:p>
            <a:pPr lvl="1"/>
            <a:r>
              <a:rPr lang="fr-FR" altLang="fr-FR" sz="1800" dirty="0" smtClean="0">
                <a:ea typeface="ＭＳ Ｐゴシック" pitchFamily="34" charset="-128"/>
              </a:rPr>
              <a:t>Toshiba</a:t>
            </a:r>
            <a:endParaRPr lang="fr-FR" altLang="fr-FR" sz="1600" dirty="0" smtClean="0">
              <a:ea typeface="ＭＳ Ｐゴシック" pitchFamily="34" charset="-128"/>
            </a:endParaRPr>
          </a:p>
          <a:p>
            <a:pPr lvl="1"/>
            <a:endParaRPr lang="fr-FR" altLang="fr-FR" sz="1800" dirty="0" smtClean="0">
              <a:ea typeface="ＭＳ Ｐゴシック" pitchFamily="34" charset="-128"/>
            </a:endParaRPr>
          </a:p>
          <a:p>
            <a:pPr lvl="2"/>
            <a:endParaRPr lang="fr-FR" altLang="fr-FR" sz="1600" dirty="0" smtClean="0">
              <a:ea typeface="ＭＳ Ｐゴシック" pitchFamily="34" charset="-128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782663"/>
            <a:ext cx="7058025" cy="423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1736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ideal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75717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Concrètement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393391"/>
            <a:ext cx="82296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Principe sur les </a:t>
            </a:r>
            <a:r>
              <a:rPr lang="fr-FR" dirty="0" err="1" smtClean="0">
                <a:solidFill>
                  <a:schemeClr val="bg1"/>
                </a:solidFill>
              </a:rPr>
              <a:t>iterations</a:t>
            </a:r>
            <a:r>
              <a:rPr lang="fr-FR" dirty="0" smtClean="0">
                <a:solidFill>
                  <a:schemeClr val="bg1"/>
                </a:solidFill>
              </a:rPr>
              <a:t> : </a:t>
            </a:r>
            <a:endParaRPr lang="fr-FR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OS-SART TV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High </a:t>
            </a:r>
            <a:r>
              <a:rPr lang="fr-FR" dirty="0" err="1" smtClean="0">
                <a:solidFill>
                  <a:schemeClr val="bg1"/>
                </a:solidFill>
              </a:rPr>
              <a:t>pass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filter</a:t>
            </a:r>
            <a:endParaRPr lang="fr-FR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MAP or PWLS </a:t>
            </a:r>
            <a:r>
              <a:rPr lang="fr-FR" dirty="0" err="1" smtClean="0">
                <a:solidFill>
                  <a:schemeClr val="bg1"/>
                </a:solidFill>
              </a:rPr>
              <a:t>with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Wavelet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based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 err="1" smtClean="0">
                <a:solidFill>
                  <a:schemeClr val="bg1"/>
                </a:solidFill>
              </a:rPr>
              <a:t>method</a:t>
            </a:r>
            <a:endParaRPr lang="fr-FR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bg1"/>
                </a:solidFill>
              </a:rPr>
              <a:t>ML </a:t>
            </a:r>
            <a:r>
              <a:rPr lang="en-US" dirty="0" err="1" smtClean="0">
                <a:solidFill>
                  <a:schemeClr val="bg1"/>
                </a:solidFill>
              </a:rPr>
              <a:t>denoising</a:t>
            </a:r>
            <a:r>
              <a:rPr lang="en-US" dirty="0" smtClean="0">
                <a:solidFill>
                  <a:schemeClr val="bg1"/>
                </a:solidFill>
              </a:rPr>
              <a:t> algorithm based on Poisson statistics</a:t>
            </a:r>
            <a:endParaRPr lang="fr-FR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92" y="4221088"/>
            <a:ext cx="65817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4941168"/>
            <a:ext cx="443865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73200" y="6454497"/>
            <a:ext cx="86409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Iterative reconstruction methods in X-ray </a:t>
            </a:r>
            <a:r>
              <a:rPr lang="en-US" sz="1100" dirty="0" smtClean="0">
                <a:solidFill>
                  <a:srgbClr val="FFFF00"/>
                </a:solidFill>
              </a:rPr>
              <a:t>CT. Marcel </a:t>
            </a:r>
            <a:r>
              <a:rPr lang="en-US" sz="1100" dirty="0" err="1" smtClean="0">
                <a:solidFill>
                  <a:srgbClr val="FFFF00"/>
                </a:solidFill>
              </a:rPr>
              <a:t>Beister</a:t>
            </a:r>
            <a:r>
              <a:rPr lang="en-US" sz="1100" dirty="0" smtClean="0">
                <a:solidFill>
                  <a:srgbClr val="FFFF00"/>
                </a:solidFill>
              </a:rPr>
              <a:t> et al</a:t>
            </a:r>
            <a:r>
              <a:rPr lang="en-US" sz="1100" dirty="0">
                <a:solidFill>
                  <a:srgbClr val="FFFF00"/>
                </a:solidFill>
              </a:rPr>
              <a:t>, </a:t>
            </a:r>
            <a:r>
              <a:rPr lang="en-US" sz="1100" dirty="0" err="1">
                <a:solidFill>
                  <a:srgbClr val="FFFF00"/>
                </a:solidFill>
              </a:rPr>
              <a:t>Physica</a:t>
            </a:r>
            <a:r>
              <a:rPr lang="en-US" sz="1100" dirty="0">
                <a:solidFill>
                  <a:srgbClr val="FFFF00"/>
                </a:solidFill>
              </a:rPr>
              <a:t> </a:t>
            </a:r>
            <a:r>
              <a:rPr lang="en-US" sz="1100" dirty="0" err="1">
                <a:solidFill>
                  <a:srgbClr val="FFFF00"/>
                </a:solidFill>
              </a:rPr>
              <a:t>Medica</a:t>
            </a:r>
            <a:r>
              <a:rPr lang="en-US" sz="1100" dirty="0">
                <a:solidFill>
                  <a:srgbClr val="FFFF00"/>
                </a:solidFill>
              </a:rPr>
              <a:t> (2012) 28, </a:t>
            </a:r>
            <a:r>
              <a:rPr lang="en-US" sz="1100" dirty="0" smtClean="0">
                <a:solidFill>
                  <a:srgbClr val="FFFF00"/>
                </a:solidFill>
              </a:rPr>
              <a:t>94e108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Brevet </a:t>
            </a:r>
            <a:r>
              <a:rPr lang="en-US" sz="1100" dirty="0" err="1" smtClean="0">
                <a:solidFill>
                  <a:srgbClr val="FFFF00"/>
                </a:solidFill>
              </a:rPr>
              <a:t>déposé</a:t>
            </a:r>
            <a:r>
              <a:rPr lang="en-US" sz="1100" dirty="0" smtClean="0">
                <a:solidFill>
                  <a:srgbClr val="FFFF00"/>
                </a:solidFill>
              </a:rPr>
              <a:t> par les </a:t>
            </a:r>
            <a:r>
              <a:rPr lang="en-US" sz="1100" dirty="0" err="1" smtClean="0">
                <a:solidFill>
                  <a:srgbClr val="FFFF00"/>
                </a:solidFill>
              </a:rPr>
              <a:t>constructeurs</a:t>
            </a:r>
            <a:endParaRPr lang="fr-FR" sz="1100" dirty="0">
              <a:solidFill>
                <a:srgbClr val="FFFF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107505" y="5661248"/>
            <a:ext cx="6712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fr-FR" dirty="0" smtClean="0">
                <a:solidFill>
                  <a:srgbClr val="FFFF00"/>
                </a:solidFill>
              </a:rPr>
              <a:t>Terme de discordance      + régularisation</a:t>
            </a:r>
            <a:endParaRPr lang="fr-FR" dirty="0">
              <a:solidFill>
                <a:srgbClr val="FFFF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419872" y="4581128"/>
            <a:ext cx="191632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/>
            <a:r>
              <a:rPr lang="fr-FR" dirty="0" smtClean="0"/>
              <a:t>(Stat)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6813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ideal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75717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Concrètement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393391"/>
            <a:ext cx="8229600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bg1"/>
                </a:solidFill>
              </a:rPr>
              <a:t>Nouvelle méthodes MBIR (</a:t>
            </a:r>
            <a:r>
              <a:rPr lang="fr-FR" sz="1600" dirty="0" err="1" smtClean="0">
                <a:solidFill>
                  <a:schemeClr val="bg1"/>
                </a:solidFill>
              </a:rPr>
              <a:t>Veo</a:t>
            </a:r>
            <a:r>
              <a:rPr lang="fr-FR" sz="1600" dirty="0" smtClean="0">
                <a:solidFill>
                  <a:schemeClr val="bg1"/>
                </a:solidFill>
              </a:rPr>
              <a:t>, ADMIRE, IMR…) modélise :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bg1"/>
                </a:solidFill>
              </a:rPr>
              <a:t>Le modèle optique du système CT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bg1"/>
                </a:solidFill>
              </a:rPr>
              <a:t>point focal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bg1"/>
                </a:solidFill>
              </a:rPr>
              <a:t>voxel</a:t>
            </a:r>
          </a:p>
          <a:p>
            <a:pPr marL="1657350" lvl="3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bg1"/>
                </a:solidFill>
              </a:rPr>
              <a:t>détecteur</a:t>
            </a:r>
          </a:p>
          <a:p>
            <a:pPr marL="1200150" lvl="2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chemeClr val="bg1"/>
                </a:solidFill>
              </a:rPr>
              <a:t>A priori sur l’objet</a:t>
            </a: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1657350" lvl="3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1200150" lvl="2" indent="-285750"/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3200" y="6454497"/>
            <a:ext cx="86409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Iterative reconstruction methods in X-ray </a:t>
            </a:r>
            <a:r>
              <a:rPr lang="en-US" sz="1100" dirty="0" smtClean="0">
                <a:solidFill>
                  <a:srgbClr val="FFFF00"/>
                </a:solidFill>
              </a:rPr>
              <a:t>CT. Marcel </a:t>
            </a:r>
            <a:r>
              <a:rPr lang="en-US" sz="1100" dirty="0" err="1" smtClean="0">
                <a:solidFill>
                  <a:srgbClr val="FFFF00"/>
                </a:solidFill>
              </a:rPr>
              <a:t>Beister</a:t>
            </a:r>
            <a:r>
              <a:rPr lang="en-US" sz="1100" dirty="0" smtClean="0">
                <a:solidFill>
                  <a:srgbClr val="FFFF00"/>
                </a:solidFill>
              </a:rPr>
              <a:t> et al</a:t>
            </a:r>
            <a:r>
              <a:rPr lang="en-US" sz="1100" dirty="0">
                <a:solidFill>
                  <a:srgbClr val="FFFF00"/>
                </a:solidFill>
              </a:rPr>
              <a:t>, </a:t>
            </a:r>
            <a:r>
              <a:rPr lang="en-US" sz="1100" dirty="0" err="1">
                <a:solidFill>
                  <a:srgbClr val="FFFF00"/>
                </a:solidFill>
              </a:rPr>
              <a:t>Physica</a:t>
            </a:r>
            <a:r>
              <a:rPr lang="en-US" sz="1100" dirty="0">
                <a:solidFill>
                  <a:srgbClr val="FFFF00"/>
                </a:solidFill>
              </a:rPr>
              <a:t> </a:t>
            </a:r>
            <a:r>
              <a:rPr lang="en-US" sz="1100" dirty="0" err="1">
                <a:solidFill>
                  <a:srgbClr val="FFFF00"/>
                </a:solidFill>
              </a:rPr>
              <a:t>Medica</a:t>
            </a:r>
            <a:r>
              <a:rPr lang="en-US" sz="1100" dirty="0">
                <a:solidFill>
                  <a:srgbClr val="FFFF00"/>
                </a:solidFill>
              </a:rPr>
              <a:t> (2012) 28, </a:t>
            </a:r>
            <a:r>
              <a:rPr lang="en-US" sz="1100" dirty="0" smtClean="0">
                <a:solidFill>
                  <a:srgbClr val="FFFF00"/>
                </a:solidFill>
              </a:rPr>
              <a:t>94e108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Brevet </a:t>
            </a:r>
            <a:r>
              <a:rPr lang="en-US" sz="1100" dirty="0" err="1" smtClean="0">
                <a:solidFill>
                  <a:srgbClr val="FFFF00"/>
                </a:solidFill>
              </a:rPr>
              <a:t>déposé</a:t>
            </a:r>
            <a:r>
              <a:rPr lang="en-US" sz="1100" dirty="0" smtClean="0">
                <a:solidFill>
                  <a:srgbClr val="FFFF00"/>
                </a:solidFill>
              </a:rPr>
              <a:t> par les </a:t>
            </a:r>
            <a:r>
              <a:rPr lang="en-US" sz="1100" dirty="0" err="1" smtClean="0">
                <a:solidFill>
                  <a:srgbClr val="FFFF00"/>
                </a:solidFill>
              </a:rPr>
              <a:t>constructeurs</a:t>
            </a:r>
            <a:endParaRPr lang="fr-FR" sz="1100" dirty="0">
              <a:solidFill>
                <a:srgbClr val="FFFF00"/>
              </a:solidFill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3789040"/>
            <a:ext cx="2676525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3717032"/>
            <a:ext cx="2828925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229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ideal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75717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Publicité :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393391"/>
            <a:ext cx="8229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 t="52708"/>
          <a:stretch>
            <a:fillRect/>
          </a:stretch>
        </p:blipFill>
        <p:spPr bwMode="auto">
          <a:xfrm>
            <a:off x="35497" y="1393392"/>
            <a:ext cx="3384375" cy="21645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ZoneTexte 6"/>
          <p:cNvSpPr txBox="1"/>
          <p:nvPr/>
        </p:nvSpPr>
        <p:spPr>
          <a:xfrm>
            <a:off x="611560" y="357301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FBP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195736" y="3586388"/>
            <a:ext cx="902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iDose4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4184114"/>
            <a:ext cx="9144000" cy="2701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ZoneTexte 9"/>
          <p:cNvSpPr txBox="1"/>
          <p:nvPr/>
        </p:nvSpPr>
        <p:spPr>
          <a:xfrm>
            <a:off x="1080713" y="648866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FBP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4139952" y="648866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ASIR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236296" y="6516052"/>
            <a:ext cx="582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solidFill>
                  <a:schemeClr val="bg1"/>
                </a:solidFill>
              </a:rPr>
              <a:t>Veo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90130" y="1393391"/>
            <a:ext cx="2192997" cy="219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ZoneTexte 13"/>
          <p:cNvSpPr txBox="1"/>
          <p:nvPr/>
        </p:nvSpPr>
        <p:spPr>
          <a:xfrm>
            <a:off x="5436096" y="3586388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FBP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948264" y="1393391"/>
            <a:ext cx="2192997" cy="2192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ZoneTexte 15"/>
          <p:cNvSpPr txBox="1"/>
          <p:nvPr/>
        </p:nvSpPr>
        <p:spPr>
          <a:xfrm>
            <a:off x="7668344" y="3586388"/>
            <a:ext cx="1031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AIDR3D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5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ideal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75717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Publicité :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393391"/>
            <a:ext cx="822960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 l="1534"/>
          <a:stretch>
            <a:fillRect/>
          </a:stretch>
        </p:blipFill>
        <p:spPr bwMode="auto">
          <a:xfrm>
            <a:off x="107504" y="1393391"/>
            <a:ext cx="8712968" cy="3524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590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75408" y="1773238"/>
            <a:ext cx="7092280" cy="309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4" name="Titre 3"/>
          <p:cNvSpPr>
            <a:spLocks noGrp="1"/>
          </p:cNvSpPr>
          <p:nvPr>
            <p:ph type="title"/>
          </p:nvPr>
        </p:nvSpPr>
        <p:spPr>
          <a:xfrm>
            <a:off x="395288" y="4941888"/>
            <a:ext cx="7772400" cy="503237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réel</a:t>
            </a:r>
          </a:p>
        </p:txBody>
      </p:sp>
      <p:sp>
        <p:nvSpPr>
          <p:cNvPr id="28675" name="Espace réservé du texte 4"/>
          <p:cNvSpPr>
            <a:spLocks noGrp="1"/>
          </p:cNvSpPr>
          <p:nvPr>
            <p:ph type="body" idx="1"/>
          </p:nvPr>
        </p:nvSpPr>
        <p:spPr>
          <a:xfrm>
            <a:off x="395288" y="5445125"/>
            <a:ext cx="7772400" cy="465138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Quelques inconvénients et utilisations cliniques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07950" y="1773238"/>
            <a:ext cx="9288463" cy="3098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Multiparamétrique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ASIR : 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0% (</a:t>
            </a:r>
            <a:r>
              <a:rPr lang="fr-FR" altLang="fr-FR" dirty="0" err="1" smtClean="0">
                <a:ea typeface="ＭＳ Ｐゴシック" pitchFamily="34" charset="-128"/>
              </a:rPr>
              <a:t>blending</a:t>
            </a:r>
            <a:r>
              <a:rPr lang="fr-FR" altLang="fr-FR" dirty="0" smtClean="0">
                <a:ea typeface="ＭＳ Ｐゴシック" pitchFamily="34" charset="-128"/>
              </a:rPr>
              <a:t>) à 100% ASIR par pas de 10</a:t>
            </a: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Ancienne version agit sur les mA (le diminuant autant)</a:t>
            </a: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Recommande 40% ASIR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SAFIRE :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De 1 à 5  par pas de 1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Recommande le niveau 3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Toshiba :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Standard, middle, </a:t>
            </a:r>
            <a:r>
              <a:rPr lang="fr-FR" altLang="fr-FR" dirty="0" err="1" smtClean="0">
                <a:ea typeface="ＭＳ Ｐゴシック" pitchFamily="34" charset="-128"/>
              </a:rPr>
              <a:t>strong</a:t>
            </a:r>
            <a:endParaRPr lang="fr-FR" altLang="fr-FR" dirty="0" smtClean="0">
              <a:ea typeface="ＭＳ Ｐゴシック" pitchFamily="34" charset="-128"/>
            </a:endParaRP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Recommande le mode standard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Philips :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De 1 (11% bruit en moins) à 7 (55%)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Recommande le niveau  4</a:t>
            </a:r>
          </a:p>
          <a:p>
            <a:pPr lvl="2"/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6453188"/>
            <a:ext cx="8243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Iterative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reconstruction techniques for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computed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tomography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Part 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1: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Technical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principles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. Martin 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J.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Willemink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endParaRPr lang="fr-FR" altLang="fr-FR" sz="1200" dirty="0" smtClean="0">
              <a:solidFill>
                <a:srgbClr val="FFFF00"/>
              </a:solidFill>
              <a:latin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Eur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Radiol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(2013) 23:1623–1631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Multiparamétrique :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Donne une impression de contrôler…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Dans la réalité : </a:t>
            </a: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ON (2 niveaux max) / OFF</a:t>
            </a:r>
          </a:p>
          <a:p>
            <a:pPr lvl="3"/>
            <a:endParaRPr lang="fr-FR" altLang="fr-FR" dirty="0" smtClean="0">
              <a:ea typeface="ＭＳ Ｐゴシック" pitchFamily="34" charset="-128"/>
            </a:endParaRPr>
          </a:p>
          <a:p>
            <a:pPr lvl="3"/>
            <a:endParaRPr lang="fr-FR" altLang="fr-FR" dirty="0" smtClean="0">
              <a:ea typeface="ＭＳ Ｐゴシック" pitchFamily="34" charset="-128"/>
            </a:endParaRPr>
          </a:p>
          <a:p>
            <a:pPr lvl="3"/>
            <a:endParaRPr lang="fr-FR" altLang="fr-FR" dirty="0" smtClean="0">
              <a:ea typeface="ＭＳ Ｐゴシック" pitchFamily="34" charset="-128"/>
            </a:endParaRPr>
          </a:p>
          <a:p>
            <a:pPr lvl="3"/>
            <a:endParaRPr lang="fr-FR" altLang="fr-FR" dirty="0" smtClean="0">
              <a:ea typeface="ＭＳ Ｐゴシック" pitchFamily="34" charset="-128"/>
            </a:endParaRPr>
          </a:p>
          <a:p>
            <a:pPr lvl="3"/>
            <a:endParaRPr lang="fr-FR" altLang="fr-FR" dirty="0" smtClean="0">
              <a:ea typeface="ＭＳ Ｐゴシック" pitchFamily="34" charset="-128"/>
            </a:endParaRPr>
          </a:p>
          <a:p>
            <a:pPr lvl="3"/>
            <a:endParaRPr lang="fr-FR" altLang="fr-FR" dirty="0" smtClean="0">
              <a:ea typeface="ＭＳ Ｐゴシック" pitchFamily="34" charset="-128"/>
            </a:endParaRPr>
          </a:p>
          <a:p>
            <a:pPr lvl="3"/>
            <a:endParaRPr lang="fr-FR" altLang="fr-FR" dirty="0" smtClean="0">
              <a:ea typeface="ＭＳ Ｐゴシック" pitchFamily="34" charset="-128"/>
            </a:endParaRPr>
          </a:p>
          <a:p>
            <a:pPr lvl="3"/>
            <a:endParaRPr lang="fr-FR" altLang="fr-FR" dirty="0" smtClean="0">
              <a:ea typeface="ＭＳ Ｐゴシック" pitchFamily="34" charset="-128"/>
            </a:endParaRPr>
          </a:p>
          <a:p>
            <a:r>
              <a:rPr lang="fr-FR" altLang="fr-FR" dirty="0" smtClean="0">
                <a:ea typeface="ＭＳ Ｐゴシック" pitchFamily="34" charset="-128"/>
              </a:rPr>
              <a:t>Temps de reconstruction (MBIR):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De 1 à 60 min !!</a:t>
            </a:r>
          </a:p>
          <a:p>
            <a:pPr lvl="3">
              <a:buNone/>
            </a:pPr>
            <a:r>
              <a:rPr lang="fr-FR" altLang="fr-FR" dirty="0" smtClean="0">
                <a:ea typeface="ＭＳ Ｐゴシック" pitchFamily="34" charset="-128"/>
              </a:rPr>
              <a:t> 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6453188"/>
            <a:ext cx="8243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Iterative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reconstruction techniques for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computed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tomography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Part 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1: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Technical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principles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. Martin 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J.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Willemink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endParaRPr lang="fr-FR" altLang="fr-FR" sz="1200" dirty="0" smtClean="0">
              <a:solidFill>
                <a:srgbClr val="FFFF00"/>
              </a:solidFill>
              <a:latin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Eur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Radiol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(2013) 23:1623–1631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708910"/>
            <a:ext cx="9179459" cy="22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Multiparamétrique :</a:t>
            </a:r>
          </a:p>
          <a:p>
            <a:pPr lvl="2"/>
            <a:endParaRPr lang="fr-FR" altLang="fr-FR" dirty="0" smtClean="0">
              <a:ea typeface="ＭＳ Ｐゴシック" pitchFamily="34" charset="-128"/>
            </a:endParaRP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Donne une impression de contrôler…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6453188"/>
            <a:ext cx="8243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Iterative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reconstruction techniques for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computed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tomography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Part 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1: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Technical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principles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. Martin 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J. </a:t>
            </a: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Willemink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</a:t>
            </a:r>
            <a:endParaRPr lang="fr-FR" altLang="fr-FR" sz="1200" dirty="0" smtClean="0">
              <a:solidFill>
                <a:srgbClr val="FFFF00"/>
              </a:solidFill>
              <a:latin typeface="Arial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r-FR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Eur</a:t>
            </a:r>
            <a:r>
              <a:rPr lang="fr-FR" altLang="fr-FR" sz="1200" dirty="0" smtClean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fr-FR" altLang="fr-FR" sz="1200" dirty="0" err="1">
                <a:solidFill>
                  <a:srgbClr val="FFFF00"/>
                </a:solidFill>
                <a:latin typeface="Arial" pitchFamily="34" charset="0"/>
              </a:rPr>
              <a:t>Radiol</a:t>
            </a:r>
            <a:r>
              <a:rPr lang="fr-FR" altLang="fr-FR" sz="1200" dirty="0">
                <a:solidFill>
                  <a:srgbClr val="FFFF00"/>
                </a:solidFill>
                <a:latin typeface="Arial" pitchFamily="34" charset="0"/>
              </a:rPr>
              <a:t> (2013) 23:1623–1631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28638" y="2276872"/>
            <a:ext cx="8086725" cy="3724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re 3"/>
          <p:cNvSpPr>
            <a:spLocks noGrp="1"/>
          </p:cNvSpPr>
          <p:nvPr>
            <p:ph type="title"/>
          </p:nvPr>
        </p:nvSpPr>
        <p:spPr>
          <a:xfrm>
            <a:off x="395288" y="4941888"/>
            <a:ext cx="7772400" cy="503237"/>
          </a:xfrm>
        </p:spPr>
        <p:txBody>
          <a:bodyPr/>
          <a:lstStyle/>
          <a:p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Introduction </a:t>
            </a:r>
          </a:p>
        </p:txBody>
      </p:sp>
      <p:sp>
        <p:nvSpPr>
          <p:cNvPr id="5123" name="Espace réservé du texte 4"/>
          <p:cNvSpPr>
            <a:spLocks noGrp="1"/>
          </p:cNvSpPr>
          <p:nvPr>
            <p:ph type="body" idx="1"/>
          </p:nvPr>
        </p:nvSpPr>
        <p:spPr>
          <a:xfrm>
            <a:off x="395288" y="5445125"/>
            <a:ext cx="7772400" cy="465138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Rappel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07950" y="1773238"/>
            <a:ext cx="9288463" cy="309880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ZoneTexte 1"/>
              <p:cNvSpPr txBox="1"/>
              <p:nvPr/>
            </p:nvSpPr>
            <p:spPr>
              <a:xfrm>
                <a:off x="2447043" y="2214642"/>
                <a:ext cx="5578771" cy="221599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3800" b="1" dirty="0" smtClean="0">
                    <a:solidFill>
                      <a:srgbClr val="FFFF00"/>
                    </a:solidFill>
                  </a:rPr>
                  <a:t>p = </a:t>
                </a:r>
                <a14:m>
                  <m:oMath xmlns:m="http://schemas.openxmlformats.org/officeDocument/2006/math">
                    <m:r>
                      <a:rPr lang="fr-FR" sz="13800" b="1" i="0" smtClean="0">
                        <a:solidFill>
                          <a:srgbClr val="FFFF00"/>
                        </a:solidFill>
                        <a:latin typeface="Cambria Math"/>
                      </a:rPr>
                      <m:t>𝐀𝐗</m:t>
                    </m:r>
                  </m:oMath>
                </a14:m>
                <a:endParaRPr lang="fr-FR" sz="13800" b="1" dirty="0">
                  <a:solidFill>
                    <a:srgbClr val="FFFF00"/>
                  </a:solidFill>
                </a:endParaRPr>
              </a:p>
            </p:txBody>
          </p:sp>
        </mc:Choice>
        <mc:Fallback xmlns="">
          <p:sp>
            <p:nvSpPr>
              <p:cNvPr id="2" name="ZoneTexte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7043" y="2214642"/>
                <a:ext cx="5578771" cy="2215991"/>
              </a:xfrm>
              <a:prstGeom prst="rect">
                <a:avLst/>
              </a:prstGeom>
              <a:blipFill rotWithShape="1">
                <a:blip r:embed="rId2"/>
                <a:stretch>
                  <a:fillRect l="-17249" t="-21703" b="-44780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Le principal inconvénient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Malgré un bruit plus faible, un CNR plus élevé, pour une même RS</a:t>
            </a:r>
            <a:endParaRPr lang="fr-FR" altLang="fr-FR" sz="2200" dirty="0" smtClean="0">
              <a:ea typeface="ＭＳ Ｐゴシック" pitchFamily="34" charset="-128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4160" y="1843236"/>
            <a:ext cx="8962336" cy="5014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0" y="6453188"/>
            <a:ext cx="8243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Love A,. Six iterative reconstruction algorithms in brain CT: a phantom study on image quality at different radiation dose levels. Br J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Radiol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2013;86: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Le principal inconvénient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Malgré un bruit plus faible, un CNR plus élevé, pour une même RS</a:t>
            </a:r>
            <a:endParaRPr lang="fr-FR" altLang="fr-FR" sz="2200" dirty="0" smtClean="0">
              <a:ea typeface="ＭＳ Ｐゴシック" pitchFamily="34" charset="-128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-27384"/>
            <a:ext cx="9144000" cy="341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494229"/>
            <a:ext cx="9143999" cy="3363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6453188"/>
            <a:ext cx="8243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Iterative reconstruction methods in two different MDCT scanners: Physical metrics and 4-alternative forced-choice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detectability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experiments e A phantom approach Frederic A.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Mieville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,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Physica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Medica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(2013) 29, 99e110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Le principal inconvénient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Bruit différent</a:t>
            </a:r>
            <a:endParaRPr lang="fr-FR" altLang="fr-FR" sz="2200" dirty="0" smtClean="0">
              <a:ea typeface="ＭＳ Ｐゴシック" pitchFamily="34" charset="-128"/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204864"/>
            <a:ext cx="9144000" cy="28317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6453188"/>
            <a:ext cx="8243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latin typeface="Arial" pitchFamily="34" charset="0"/>
              </a:rPr>
              <a:t>Iterative reconstruction methods in two different MDCT scanners: Physical metrics and 4-alternative forced-choice </a:t>
            </a:r>
            <a:r>
              <a:rPr lang="en-US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detectability</a:t>
            </a:r>
            <a:r>
              <a:rPr lang="en-US" altLang="fr-FR" sz="1200" dirty="0" smtClean="0">
                <a:solidFill>
                  <a:srgbClr val="FFFF00"/>
                </a:solidFill>
                <a:latin typeface="Arial" pitchFamily="34" charset="0"/>
              </a:rPr>
              <a:t> experiments e A phantom approach Frederic A. </a:t>
            </a:r>
            <a:r>
              <a:rPr lang="en-US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Mieville</a:t>
            </a:r>
            <a:r>
              <a:rPr lang="en-US" altLang="fr-FR" sz="1200" dirty="0" smtClean="0">
                <a:solidFill>
                  <a:srgbClr val="FFFF00"/>
                </a:solidFill>
                <a:latin typeface="Arial" pitchFamily="34" charset="0"/>
              </a:rPr>
              <a:t>, </a:t>
            </a:r>
            <a:r>
              <a:rPr lang="en-US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Physica</a:t>
            </a:r>
            <a:r>
              <a:rPr lang="en-US" altLang="fr-FR" sz="1200" dirty="0" smtClean="0">
                <a:solidFill>
                  <a:srgbClr val="FFFF00"/>
                </a:solidFill>
                <a:latin typeface="Arial" pitchFamily="34" charset="0"/>
              </a:rPr>
              <a:t> </a:t>
            </a:r>
            <a:r>
              <a:rPr lang="en-US" altLang="fr-FR" sz="1200" dirty="0" err="1" smtClean="0">
                <a:solidFill>
                  <a:srgbClr val="FFFF00"/>
                </a:solidFill>
                <a:latin typeface="Arial" pitchFamily="34" charset="0"/>
              </a:rPr>
              <a:t>Medica</a:t>
            </a:r>
            <a:r>
              <a:rPr lang="en-US" altLang="fr-FR" sz="1200" dirty="0" smtClean="0">
                <a:solidFill>
                  <a:srgbClr val="FFFF00"/>
                </a:solidFill>
                <a:latin typeface="Arial" pitchFamily="34" charset="0"/>
              </a:rPr>
              <a:t> (2013) 29, 99e110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Le principal inconvénient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Bruit différent</a:t>
            </a:r>
            <a:endParaRPr lang="fr-FR" altLang="fr-FR" sz="2200" dirty="0" smtClean="0">
              <a:ea typeface="ＭＳ Ｐゴシック" pitchFamily="34" charset="-128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33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" y="3405920"/>
            <a:ext cx="9143999" cy="3452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6453188"/>
            <a:ext cx="8243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Iterative reconstruction methods in two different MDCT scanners: Physical metrics and 4-alternative forced-choice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detectability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experiments e A phantom approach Frederic A.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Mieville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,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Physica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Medica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(2013) 29, 99e110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Le principal inconvénient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Bruit différent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Mais pas pour tous !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6453188"/>
            <a:ext cx="82438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Iterative reconstruction methods in two different MDCT scanners: Physical metrics and 4-alternative forced-choice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detectability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experiments e A phantom approach Frederic A.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Mieville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,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Physica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Medica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(2013) 29, 99e110 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/>
          <a:srcRect b="49781"/>
          <a:stretch>
            <a:fillRect/>
          </a:stretch>
        </p:blipFill>
        <p:spPr bwMode="auto">
          <a:xfrm>
            <a:off x="3491865" y="0"/>
            <a:ext cx="5654562" cy="3384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/>
          <a:srcRect t="50219"/>
          <a:stretch>
            <a:fillRect/>
          </a:stretch>
        </p:blipFill>
        <p:spPr bwMode="auto">
          <a:xfrm>
            <a:off x="0" y="3313472"/>
            <a:ext cx="5292090" cy="3139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Autre inconvénient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FTM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Malgré une meilleur résolution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6453188"/>
            <a:ext cx="8892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Towards task-based assessment of CT performance: System and object MTF across different reconstruction algorithms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Richard, Samuel, Medical Physics, 39, 4115-4122 (2012),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91604" y="1"/>
            <a:ext cx="3552396" cy="342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338" y="3429000"/>
            <a:ext cx="8747323" cy="288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Autre inconvénient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FTM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Non linéarité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6453188"/>
            <a:ext cx="8892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Towards task-based assessment of CT performance: System and object MTF across different reconstruction algorithms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Richard, Samuel, Medical Physics, 39, 4115-4122 (2012),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257648"/>
            <a:ext cx="9144000" cy="3331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Autre inconvénient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Détection à bas contraste CNR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Non linéarité</a:t>
            </a:r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838688"/>
            <a:ext cx="9143999" cy="4143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6453188"/>
            <a:ext cx="8892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Innovations in CT Dose Reduction Strategy: Application of the Adaptive Statistical Iterative Reconstruction Algorithm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Alvin C. Silva,  AJR 2010; 194:191–199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Autre inconvénient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Détection à bas contraste CNR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Non linéarité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" y="3384437"/>
            <a:ext cx="5078730" cy="2924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51910" y="1729305"/>
            <a:ext cx="5292090" cy="1923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6458922"/>
            <a:ext cx="8892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Towards task-based assessment of CT performance: System and object MTF across different reconstruction algorithms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Richard, Samuel, Medical Physics, 39, 4115-4122 (2012),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6181923"/>
            <a:ext cx="88925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Measurement of contrast- and noise-dependent spatial resolution in CT,  Yu et al., Medical Physics, Vol. 42, No. 5, May 2015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Autre inconvénient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Détection à bas contraste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Common observer </a:t>
            </a:r>
            <a:r>
              <a:rPr lang="fr-FR" altLang="fr-FR" dirty="0" err="1" smtClean="0">
                <a:ea typeface="ＭＳ Ｐゴシック" pitchFamily="34" charset="-128"/>
              </a:rPr>
              <a:t>studies</a:t>
            </a:r>
            <a:endParaRPr lang="fr-FR" altLang="fr-FR" dirty="0" smtClean="0">
              <a:ea typeface="ＭＳ Ｐゴシック" pitchFamily="34" charset="-128"/>
            </a:endParaRPr>
          </a:p>
          <a:p>
            <a:pPr lvl="3"/>
            <a:r>
              <a:rPr lang="fr-FR" altLang="fr-FR" dirty="0" err="1" smtClean="0">
                <a:ea typeface="ＭＳ Ｐゴシック" pitchFamily="34" charset="-128"/>
              </a:rPr>
              <a:t>Human</a:t>
            </a:r>
            <a:endParaRPr lang="fr-FR" altLang="fr-FR" dirty="0" smtClean="0">
              <a:ea typeface="ＭＳ Ｐゴシック" pitchFamily="34" charset="-128"/>
            </a:endParaRP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Model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0" y="6453188"/>
            <a:ext cx="889254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Validating dose reduction claims for CT iterative reconstruction,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Vaishnav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et al, Medical Physics, Vol. 41, No. 7, July 2014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3533999"/>
            <a:ext cx="5394389" cy="23037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484240" y="3447956"/>
            <a:ext cx="3659760" cy="23898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311694"/>
            <a:ext cx="4526280" cy="31173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Introduction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35607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La famille reconstruction</a:t>
            </a:r>
          </a:p>
          <a:p>
            <a:endParaRPr lang="fr-FR" altLang="fr-FR" dirty="0" smtClean="0">
              <a:ea typeface="ＭＳ Ｐゴシック" pitchFamily="34" charset="-128"/>
            </a:endParaRPr>
          </a:p>
          <a:p>
            <a:endParaRPr lang="fr-FR" altLang="fr-FR" dirty="0" smtClean="0">
              <a:ea typeface="ＭＳ Ｐゴシック" pitchFamily="34" charset="-128"/>
            </a:endParaRP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91" name="Picture 4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506513"/>
            <a:ext cx="536257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73200" y="6021288"/>
            <a:ext cx="8640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Iterative Methods for Image </a:t>
            </a:r>
            <a:r>
              <a:rPr lang="en-US" sz="1100" dirty="0" smtClean="0">
                <a:solidFill>
                  <a:srgbClr val="FFFF00"/>
                </a:solidFill>
              </a:rPr>
              <a:t>Reconstruction, Jeffrey </a:t>
            </a:r>
            <a:r>
              <a:rPr lang="en-US" sz="1100" dirty="0">
                <a:solidFill>
                  <a:srgbClr val="FFFF00"/>
                </a:solidFill>
              </a:rPr>
              <a:t>A. </a:t>
            </a:r>
            <a:r>
              <a:rPr lang="en-US" sz="1100" dirty="0" err="1" smtClean="0">
                <a:solidFill>
                  <a:srgbClr val="FFFF00"/>
                </a:solidFill>
              </a:rPr>
              <a:t>Fessler</a:t>
            </a:r>
            <a:r>
              <a:rPr lang="en-US" sz="1100" dirty="0" smtClean="0">
                <a:solidFill>
                  <a:srgbClr val="FFFF00"/>
                </a:solidFill>
              </a:rPr>
              <a:t>, EECS Department, The </a:t>
            </a:r>
            <a:r>
              <a:rPr lang="en-US" sz="1100" dirty="0">
                <a:solidFill>
                  <a:srgbClr val="FFFF00"/>
                </a:solidFill>
              </a:rPr>
              <a:t>University of </a:t>
            </a:r>
            <a:r>
              <a:rPr lang="en-US" sz="1100" dirty="0" smtClean="0">
                <a:solidFill>
                  <a:srgbClr val="FFFF00"/>
                </a:solidFill>
              </a:rPr>
              <a:t>Michigan, ISBI Tutorial, Apr</a:t>
            </a:r>
            <a:r>
              <a:rPr lang="en-US" sz="1100" dirty="0">
                <a:solidFill>
                  <a:srgbClr val="FFFF00"/>
                </a:solidFill>
              </a:rPr>
              <a:t>. 6, 2006</a:t>
            </a:r>
            <a:endParaRPr lang="fr-FR" sz="11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Autre inconvénient 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Détection à bas contraste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Common observer </a:t>
            </a:r>
            <a:r>
              <a:rPr lang="fr-FR" altLang="fr-FR" dirty="0" err="1" smtClean="0">
                <a:ea typeface="ＭＳ Ｐゴシック" pitchFamily="34" charset="-128"/>
              </a:rPr>
              <a:t>studies</a:t>
            </a:r>
            <a:endParaRPr lang="fr-FR" altLang="fr-FR" dirty="0" smtClean="0">
              <a:ea typeface="ＭＳ Ｐゴシック" pitchFamily="34" charset="-128"/>
            </a:endParaRPr>
          </a:p>
          <a:p>
            <a:pPr lvl="3"/>
            <a:r>
              <a:rPr lang="fr-FR" altLang="fr-FR" dirty="0" err="1" smtClean="0">
                <a:ea typeface="ＭＳ Ｐゴシック" pitchFamily="34" charset="-128"/>
              </a:rPr>
              <a:t>Human</a:t>
            </a:r>
            <a:endParaRPr lang="fr-FR" altLang="fr-FR" dirty="0" smtClean="0">
              <a:ea typeface="ＭＳ Ｐゴシック" pitchFamily="34" charset="-128"/>
            </a:endParaRP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Model</a:t>
            </a:r>
          </a:p>
        </p:txBody>
      </p:sp>
      <p:pic>
        <p:nvPicPr>
          <p:cNvPr id="18437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26281" y="0"/>
            <a:ext cx="4617719" cy="21602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988713" y="2160270"/>
            <a:ext cx="5155288" cy="4355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80011" y="6396335"/>
            <a:ext cx="8892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An Improved Index of Image Quality for CT Iterative Reconstruction Christianson et al, Radiology: Volume 275: Number 3—June 2015</a:t>
            </a:r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377160"/>
            <a:ext cx="3988713" cy="1019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Utilisations cliniques: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Cerveau 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Forte dose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Artefacts</a:t>
            </a: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Utilisation parfaite de la RI</a:t>
            </a:r>
          </a:p>
          <a:p>
            <a:pPr lvl="2"/>
            <a:endParaRPr lang="fr-FR" altLang="fr-FR" dirty="0" smtClean="0">
              <a:ea typeface="ＭＳ Ｐゴシック" pitchFamily="34" charset="-128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24088" y="2795588"/>
            <a:ext cx="4695825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3200" y="6538600"/>
            <a:ext cx="8640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STATE OF THE ART: Iterative CT Reconstruction </a:t>
            </a:r>
            <a:r>
              <a:rPr lang="en-US" sz="1100" dirty="0" smtClean="0">
                <a:solidFill>
                  <a:srgbClr val="FFFF00"/>
                </a:solidFill>
              </a:rPr>
              <a:t>Techniques, </a:t>
            </a:r>
            <a:r>
              <a:rPr lang="en-US" sz="1100" dirty="0">
                <a:solidFill>
                  <a:srgbClr val="FFFF00"/>
                </a:solidFill>
              </a:rPr>
              <a:t>Geyer et al, Radiology: Volume 276: Number 2—August 2015</a:t>
            </a:r>
            <a:endParaRPr lang="fr-FR" sz="11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Utilisations cliniques: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Cardio-pulmonaire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Thorax </a:t>
            </a: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Fort contraste</a:t>
            </a: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Possibilité d’avoir un IR fort avec une dose faible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/>
          <a:srcRect b="51293"/>
          <a:stretch>
            <a:fillRect/>
          </a:stretch>
        </p:blipFill>
        <p:spPr bwMode="auto">
          <a:xfrm>
            <a:off x="2112257" y="3068955"/>
            <a:ext cx="4919485" cy="32404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3200" y="6538600"/>
            <a:ext cx="8640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STATE OF THE ART: Iterative CT Reconstruction </a:t>
            </a:r>
            <a:r>
              <a:rPr lang="en-US" sz="1100" dirty="0" smtClean="0">
                <a:solidFill>
                  <a:srgbClr val="FFFF00"/>
                </a:solidFill>
              </a:rPr>
              <a:t>Techniques, </a:t>
            </a:r>
            <a:r>
              <a:rPr lang="en-US" sz="1100" dirty="0">
                <a:solidFill>
                  <a:srgbClr val="FFFF00"/>
                </a:solidFill>
              </a:rPr>
              <a:t>Geyer et al, Radiology: Volume 276: Number 2—August 2015</a:t>
            </a:r>
            <a:endParaRPr lang="fr-FR" sz="11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Utilisations cliniques: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Cardio-pulmonaire</a:t>
            </a:r>
          </a:p>
          <a:p>
            <a:pPr lvl="2"/>
            <a:r>
              <a:rPr lang="fr-FR" altLang="fr-FR" dirty="0" err="1" smtClean="0">
                <a:ea typeface="ＭＳ Ｐゴシック" pitchFamily="34" charset="-128"/>
              </a:rPr>
              <a:t>CTAngiography</a:t>
            </a:r>
            <a:endParaRPr lang="fr-FR" altLang="fr-FR" dirty="0" smtClean="0">
              <a:ea typeface="ＭＳ Ｐゴシック" pitchFamily="34" charset="-128"/>
            </a:endParaRP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Fort contraste, forte dose</a:t>
            </a: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Attention à l’effet de régularisation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2868455"/>
            <a:ext cx="9144000" cy="3440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73200" y="6454497"/>
            <a:ext cx="8640960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Iterative reconstruction methods in X-ray </a:t>
            </a:r>
            <a:r>
              <a:rPr lang="en-US" sz="1100" dirty="0" smtClean="0">
                <a:solidFill>
                  <a:srgbClr val="FFFF00"/>
                </a:solidFill>
              </a:rPr>
              <a:t>CT. Marcel </a:t>
            </a:r>
            <a:r>
              <a:rPr lang="en-US" sz="1100" dirty="0" err="1" smtClean="0">
                <a:solidFill>
                  <a:srgbClr val="FFFF00"/>
                </a:solidFill>
              </a:rPr>
              <a:t>Beister</a:t>
            </a:r>
            <a:r>
              <a:rPr lang="en-US" sz="1100" dirty="0" smtClean="0">
                <a:solidFill>
                  <a:srgbClr val="FFFF00"/>
                </a:solidFill>
              </a:rPr>
              <a:t> et al</a:t>
            </a:r>
            <a:r>
              <a:rPr lang="en-US" sz="1100" dirty="0">
                <a:solidFill>
                  <a:srgbClr val="FFFF00"/>
                </a:solidFill>
              </a:rPr>
              <a:t>, </a:t>
            </a:r>
            <a:r>
              <a:rPr lang="en-US" sz="1100" dirty="0" err="1">
                <a:solidFill>
                  <a:srgbClr val="FFFF00"/>
                </a:solidFill>
              </a:rPr>
              <a:t>Physica</a:t>
            </a:r>
            <a:r>
              <a:rPr lang="en-US" sz="1100" dirty="0">
                <a:solidFill>
                  <a:srgbClr val="FFFF00"/>
                </a:solidFill>
              </a:rPr>
              <a:t> </a:t>
            </a:r>
            <a:r>
              <a:rPr lang="en-US" sz="1100" dirty="0" err="1">
                <a:solidFill>
                  <a:srgbClr val="FFFF00"/>
                </a:solidFill>
              </a:rPr>
              <a:t>Medica</a:t>
            </a:r>
            <a:r>
              <a:rPr lang="en-US" sz="1100" dirty="0">
                <a:solidFill>
                  <a:srgbClr val="FFFF00"/>
                </a:solidFill>
              </a:rPr>
              <a:t> (2012) 28, </a:t>
            </a:r>
            <a:r>
              <a:rPr lang="en-US" sz="1100" dirty="0" smtClean="0">
                <a:solidFill>
                  <a:srgbClr val="FFFF00"/>
                </a:solidFill>
              </a:rPr>
              <a:t>94e108</a:t>
            </a:r>
          </a:p>
          <a:p>
            <a:r>
              <a:rPr lang="en-US" sz="1100" dirty="0" smtClean="0">
                <a:solidFill>
                  <a:srgbClr val="FFFF00"/>
                </a:solidFill>
              </a:rPr>
              <a:t>Brevet </a:t>
            </a:r>
            <a:r>
              <a:rPr lang="en-US" sz="1100" dirty="0" err="1" smtClean="0">
                <a:solidFill>
                  <a:srgbClr val="FFFF00"/>
                </a:solidFill>
              </a:rPr>
              <a:t>déposé</a:t>
            </a:r>
            <a:r>
              <a:rPr lang="en-US" sz="1100" dirty="0" smtClean="0">
                <a:solidFill>
                  <a:srgbClr val="FFFF00"/>
                </a:solidFill>
              </a:rPr>
              <a:t> par les </a:t>
            </a:r>
            <a:r>
              <a:rPr lang="en-US" sz="1100" dirty="0" err="1" smtClean="0">
                <a:solidFill>
                  <a:srgbClr val="FFFF00"/>
                </a:solidFill>
              </a:rPr>
              <a:t>constructeurs</a:t>
            </a:r>
            <a:endParaRPr lang="fr-FR" sz="11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Utilisations cliniques: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Cardio-pulmonaire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Score calcique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6453188"/>
            <a:ext cx="8892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Coronary Artery Calcification Scoring with State-of-the-Art CT Scanners from Different Vendors Has Substantial Effect on Risk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Classification,  Martin J.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Willemink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, Radiology: Volume 273: Number 3—December 2014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52650" y="3708400"/>
            <a:ext cx="69913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10125" y="5137150"/>
            <a:ext cx="4333875" cy="904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5991523"/>
            <a:ext cx="8892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The impact of CT radiation dose reduction and iterative reconstruction algorithms from four different vendors on coronary calcium scoring,  Martin J.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Willemink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,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Eur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</a:t>
            </a:r>
            <a:r>
              <a:rPr lang="en-US" altLang="fr-FR" sz="1200" dirty="0" err="1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Radiol</a:t>
            </a: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 (2014) 24:2201–2212</a:t>
            </a:r>
          </a:p>
        </p:txBody>
      </p:sp>
      <p:pic>
        <p:nvPicPr>
          <p:cNvPr id="17412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86175" y="765175"/>
            <a:ext cx="5457825" cy="294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3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019175" y="3127375"/>
            <a:ext cx="2667000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Utilisations cliniques: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Abdomen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Foie</a:t>
            </a: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Bas contraste</a:t>
            </a: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Effet </a:t>
            </a:r>
            <a:r>
              <a:rPr lang="fr-FR" altLang="fr-FR" dirty="0" smtClean="0">
                <a:ea typeface="ＭＳ Ｐゴシック" pitchFamily="34" charset="-128"/>
              </a:rPr>
              <a:t>bénéfique pour du </a:t>
            </a:r>
            <a:r>
              <a:rPr lang="fr-FR" altLang="fr-FR" dirty="0" err="1" smtClean="0">
                <a:ea typeface="ＭＳ Ｐゴシック" pitchFamily="34" charset="-128"/>
              </a:rPr>
              <a:t>contourage</a:t>
            </a:r>
            <a:endParaRPr lang="fr-FR" altLang="fr-FR" dirty="0" smtClean="0">
              <a:ea typeface="ＭＳ Ｐゴシック" pitchFamily="34" charset="-128"/>
            </a:endParaRPr>
          </a:p>
          <a:p>
            <a:pPr lvl="2"/>
            <a:endParaRPr lang="fr-FR" altLang="fr-FR" dirty="0" smtClean="0">
              <a:ea typeface="ＭＳ Ｐゴシック" pitchFamily="34" charset="-128"/>
            </a:endParaRPr>
          </a:p>
          <a:p>
            <a:pPr lvl="2"/>
            <a:endParaRPr lang="fr-FR" altLang="fr-FR" dirty="0" smtClean="0">
              <a:ea typeface="ＭＳ Ｐゴシック" pitchFamily="34" charset="-128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30" y="2878455"/>
            <a:ext cx="4489734" cy="3430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45840" y="6538600"/>
            <a:ext cx="8640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STATE OF THE ART: Iterative CT Reconstruction </a:t>
            </a:r>
            <a:r>
              <a:rPr lang="en-US" sz="1100" dirty="0" smtClean="0">
                <a:solidFill>
                  <a:srgbClr val="FFFF00"/>
                </a:solidFill>
              </a:rPr>
              <a:t>Techniques, </a:t>
            </a:r>
            <a:r>
              <a:rPr lang="en-US" sz="1100" dirty="0">
                <a:solidFill>
                  <a:srgbClr val="FFFF00"/>
                </a:solidFill>
              </a:rPr>
              <a:t>Geyer et al, Radiology: Volume 276: Number 2—August 2015</a:t>
            </a:r>
            <a:endParaRPr lang="fr-FR" sz="11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Utilisations cliniques: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Abdomen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Foie</a:t>
            </a: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Bas contraste</a:t>
            </a:r>
          </a:p>
          <a:p>
            <a:pPr lvl="3"/>
            <a:r>
              <a:rPr lang="fr-FR" altLang="fr-FR" dirty="0" smtClean="0">
                <a:ea typeface="ＭＳ Ｐゴシック" pitchFamily="34" charset="-128"/>
              </a:rPr>
              <a:t>Effet néfaste si NPS se décale vers les basses </a:t>
            </a:r>
            <a:r>
              <a:rPr lang="fr-FR" altLang="fr-FR" dirty="0" smtClean="0">
                <a:ea typeface="ＭＳ Ｐゴシック" pitchFamily="34" charset="-128"/>
              </a:rPr>
              <a:t>fréquences pour du diagnostic</a:t>
            </a:r>
            <a:endParaRPr lang="fr-FR" altLang="fr-FR" dirty="0" smtClean="0">
              <a:ea typeface="ＭＳ Ｐゴシック" pitchFamily="34" charset="-128"/>
            </a:endParaRPr>
          </a:p>
          <a:p>
            <a:pPr lvl="2"/>
            <a:endParaRPr lang="fr-FR" altLang="fr-FR" dirty="0" smtClean="0">
              <a:ea typeface="ＭＳ Ｐゴシック" pitchFamily="34" charset="-128"/>
            </a:endParaRPr>
          </a:p>
          <a:p>
            <a:pPr lvl="2"/>
            <a:endParaRPr lang="fr-FR" altLang="fr-FR" dirty="0" smtClean="0">
              <a:ea typeface="ＭＳ Ｐゴシック" pitchFamily="34" charset="-128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6453188"/>
            <a:ext cx="8892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Innovations in CT Dose Reduction Strategy: Application of the Adaptive Statistical Iterative Reconstruction Algorithm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Alvin C. Silva,  AJR 2010; 194:191–199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771775" y="2910382"/>
            <a:ext cx="3491864" cy="3542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0954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re 3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dirty="0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Monde </a:t>
            </a:r>
            <a:r>
              <a:rPr altLang="fr-FR" dirty="0" err="1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réel</a:t>
            </a:r>
            <a:endParaRPr altLang="fr-FR" dirty="0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29699" name="Espace réservé du contenu 4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24812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Utilisations cliniques: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La réduction en pourcentage :</a:t>
            </a:r>
          </a:p>
          <a:p>
            <a:pPr lvl="2"/>
            <a:r>
              <a:rPr lang="fr-FR" altLang="fr-FR" dirty="0" smtClean="0">
                <a:ea typeface="ＭＳ Ｐゴシック" pitchFamily="34" charset="-128"/>
              </a:rPr>
              <a:t>Tout dépend de là où on part !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6453188"/>
            <a:ext cx="889254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Font typeface="Arial" pitchFamily="34" charset="0"/>
              <a:buChar char="•"/>
              <a:defRPr sz="32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1pPr>
            <a:lvl2pPr marL="742950" indent="-285750" eaLnBrk="0" hangingPunct="0">
              <a:spcBef>
                <a:spcPct val="20000"/>
              </a:spcBef>
              <a:buFont typeface="Arial" pitchFamily="34" charset="0"/>
              <a:buChar char="–"/>
              <a:defRPr sz="28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2pPr>
            <a:lvl3pPr marL="1143000" indent="-228600" eaLnBrk="0" hangingPunct="0">
              <a:spcBef>
                <a:spcPct val="200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3pPr>
            <a:lvl4pPr marL="1600200" indent="-228600" eaLnBrk="0" hangingPunct="0">
              <a:spcBef>
                <a:spcPct val="20000"/>
              </a:spcBef>
              <a:buFont typeface="Arial" pitchFamily="34" charset="0"/>
              <a:buChar char="–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4pPr>
            <a:lvl5pPr marL="2057400" indent="-228600" eaLnBrk="0" hangingPunct="0">
              <a:spcBef>
                <a:spcPct val="20000"/>
              </a:spcBef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  <a:ea typeface="ＭＳ Ｐゴシック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Towards task-based assessment of CT performance: System and object MTF across different reconstruction algorithms</a:t>
            </a: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fr-FR" sz="1200" dirty="0" smtClean="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itchFamily="34" charset="0"/>
              </a:rPr>
              <a:t>Richard, Samuel, Medical Physics, 39, 4115-4122 (2012),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" y="2205038"/>
            <a:ext cx="9164903" cy="44643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" y="338293"/>
            <a:ext cx="9144001" cy="46035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2" name="Titre 3"/>
          <p:cNvSpPr>
            <a:spLocks noGrp="1"/>
          </p:cNvSpPr>
          <p:nvPr>
            <p:ph type="title"/>
          </p:nvPr>
        </p:nvSpPr>
        <p:spPr>
          <a:xfrm>
            <a:off x="395288" y="4941888"/>
            <a:ext cx="7772400" cy="503237"/>
          </a:xfrm>
        </p:spPr>
        <p:txBody>
          <a:bodyPr/>
          <a:lstStyle/>
          <a:p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Conclusion</a:t>
            </a:r>
          </a:p>
        </p:txBody>
      </p:sp>
      <p:sp>
        <p:nvSpPr>
          <p:cNvPr id="35843" name="Espace réservé du texte 4"/>
          <p:cNvSpPr>
            <a:spLocks noGrp="1"/>
          </p:cNvSpPr>
          <p:nvPr>
            <p:ph type="body" idx="1"/>
          </p:nvPr>
        </p:nvSpPr>
        <p:spPr>
          <a:xfrm>
            <a:off x="395288" y="5445125"/>
            <a:ext cx="7772400" cy="465138"/>
          </a:xfrm>
        </p:spPr>
        <p:txBody>
          <a:bodyPr/>
          <a:lstStyle/>
          <a:p>
            <a:endParaRPr lang="fr-FR" altLang="fr-FR" smtClean="0">
              <a:ea typeface="ＭＳ Ｐゴシック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-107950" y="338293"/>
            <a:ext cx="9288463" cy="460359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re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Conclusion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327650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La reconstruction itérative en CT a </a:t>
            </a:r>
            <a:r>
              <a:rPr lang="fr-FR" altLang="fr-FR" dirty="0" smtClean="0">
                <a:ea typeface="ＭＳ Ｐゴシック" pitchFamily="34" charset="-128"/>
              </a:rPr>
              <a:t>permis </a:t>
            </a:r>
            <a:r>
              <a:rPr lang="fr-FR" altLang="fr-FR" dirty="0" smtClean="0">
                <a:ea typeface="ＭＳ Ｐゴシック" pitchFamily="34" charset="-128"/>
              </a:rPr>
              <a:t>de grand progrès dans la prise en charge du patient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Des avancées en constante progression depuis 2008 (1</a:t>
            </a:r>
            <a:r>
              <a:rPr lang="fr-FR" altLang="fr-FR" baseline="30000" dirty="0" smtClean="0">
                <a:ea typeface="ＭＳ Ｐゴシック" pitchFamily="34" charset="-128"/>
              </a:rPr>
              <a:t>ière</a:t>
            </a:r>
            <a:r>
              <a:rPr lang="fr-FR" altLang="fr-FR" dirty="0" smtClean="0">
                <a:ea typeface="ＭＳ Ｐゴシック" pitchFamily="34" charset="-128"/>
              </a:rPr>
              <a:t> RI) : </a:t>
            </a:r>
          </a:p>
          <a:p>
            <a:r>
              <a:rPr lang="fr-FR" altLang="fr-FR" dirty="0" smtClean="0">
                <a:ea typeface="ＭＳ Ｐゴシック" pitchFamily="34" charset="-128"/>
              </a:rPr>
              <a:t>Actuellement à la 5</a:t>
            </a:r>
            <a:r>
              <a:rPr lang="fr-FR" altLang="fr-FR" baseline="30000" dirty="0" smtClean="0">
                <a:ea typeface="ＭＳ Ｐゴシック" pitchFamily="34" charset="-128"/>
              </a:rPr>
              <a:t>ième</a:t>
            </a:r>
            <a:r>
              <a:rPr lang="fr-FR" altLang="fr-FR" dirty="0" smtClean="0">
                <a:ea typeface="ＭＳ Ｐゴシック" pitchFamily="34" charset="-128"/>
              </a:rPr>
              <a:t> génération (avec la FDA qui a du mal à suivre…)</a:t>
            </a:r>
          </a:p>
          <a:p>
            <a:endParaRPr lang="fr-FR" altLang="fr-FR" dirty="0" smtClean="0">
              <a:ea typeface="ＭＳ Ｐゴシック" pitchFamily="34" charset="-128"/>
            </a:endParaRPr>
          </a:p>
          <a:p>
            <a:r>
              <a:rPr lang="fr-FR" altLang="fr-FR" dirty="0" smtClean="0">
                <a:ea typeface="ＭＳ Ｐゴシック" pitchFamily="34" charset="-128"/>
              </a:rPr>
              <a:t>Critique : 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Un besoin dans la pratique clinique d’adaptation à cette nouvelle image qui évolue constamment et varie entre les constructeurs, entre les études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Doit être adapter à l’étude désirée (plus que on (défaut) et off)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Toujours vérifier les dire des constructeurs</a:t>
            </a:r>
          </a:p>
          <a:p>
            <a:pPr lvl="1"/>
            <a:endParaRPr lang="fr-FR" altLang="fr-FR" dirty="0" smtClean="0">
              <a:ea typeface="ＭＳ Ｐゴシック" pitchFamily="34" charset="-128"/>
            </a:endParaRPr>
          </a:p>
          <a:p>
            <a:pPr lvl="1">
              <a:buNone/>
            </a:pPr>
            <a:r>
              <a:rPr lang="fr-FR" altLang="fr-FR" dirty="0" smtClean="0">
                <a:solidFill>
                  <a:srgbClr val="FFFF00"/>
                </a:solidFill>
                <a:ea typeface="ＭＳ Ｐゴシック" pitchFamily="34" charset="-128"/>
              </a:rPr>
              <a:t>Au final</a:t>
            </a:r>
          </a:p>
          <a:p>
            <a:pPr lvl="1"/>
            <a:r>
              <a:rPr lang="fr-FR" altLang="fr-FR" dirty="0" smtClean="0">
                <a:ea typeface="ＭＳ Ｐゴシック" pitchFamily="34" charset="-128"/>
              </a:rPr>
              <a:t>Le FBP comme image finale risque de ne plus être présent au niveau de la pratique clinique si la question du temps de reconstruction est résolue (GPU-CUDA…)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Introduction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3560763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Histoire</a:t>
            </a:r>
          </a:p>
          <a:p>
            <a:endParaRPr lang="fr-FR" altLang="fr-FR" dirty="0" smtClean="0">
              <a:ea typeface="ＭＳ Ｐゴシック" pitchFamily="34" charset="-128"/>
            </a:endParaRPr>
          </a:p>
          <a:p>
            <a:r>
              <a:rPr lang="fr-FR" altLang="fr-FR" dirty="0" smtClean="0">
                <a:ea typeface="ＭＳ Ｐゴシック" pitchFamily="34" charset="-128"/>
              </a:rPr>
              <a:t> 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3200" y="6021288"/>
            <a:ext cx="8640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Iterative Methods for Image </a:t>
            </a:r>
            <a:r>
              <a:rPr lang="en-US" sz="1100" dirty="0" smtClean="0">
                <a:solidFill>
                  <a:srgbClr val="FFFF00"/>
                </a:solidFill>
              </a:rPr>
              <a:t>Reconstruction, Jeffrey </a:t>
            </a:r>
            <a:r>
              <a:rPr lang="en-US" sz="1100" dirty="0">
                <a:solidFill>
                  <a:srgbClr val="FFFF00"/>
                </a:solidFill>
              </a:rPr>
              <a:t>A. </a:t>
            </a:r>
            <a:r>
              <a:rPr lang="en-US" sz="1100" dirty="0" err="1" smtClean="0">
                <a:solidFill>
                  <a:srgbClr val="FFFF00"/>
                </a:solidFill>
              </a:rPr>
              <a:t>Fessler</a:t>
            </a:r>
            <a:r>
              <a:rPr lang="en-US" sz="1100" dirty="0" smtClean="0">
                <a:solidFill>
                  <a:srgbClr val="FFFF00"/>
                </a:solidFill>
              </a:rPr>
              <a:t>, EECS Department, The </a:t>
            </a:r>
            <a:r>
              <a:rPr lang="en-US" sz="1100" dirty="0">
                <a:solidFill>
                  <a:srgbClr val="FFFF00"/>
                </a:solidFill>
              </a:rPr>
              <a:t>University of </a:t>
            </a:r>
            <a:r>
              <a:rPr lang="en-US" sz="1100" dirty="0" smtClean="0">
                <a:solidFill>
                  <a:srgbClr val="FFFF00"/>
                </a:solidFill>
              </a:rPr>
              <a:t>Michigan, ISBI Tutorial, Apr</a:t>
            </a:r>
            <a:r>
              <a:rPr lang="en-US" sz="1100" dirty="0">
                <a:solidFill>
                  <a:srgbClr val="FFFF00"/>
                </a:solidFill>
              </a:rPr>
              <a:t>. 6, 2006</a:t>
            </a:r>
            <a:endParaRPr lang="fr-FR" sz="11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424965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• </a:t>
            </a:r>
            <a:r>
              <a:rPr lang="fr-FR" dirty="0">
                <a:solidFill>
                  <a:schemeClr val="bg1"/>
                </a:solidFill>
              </a:rPr>
              <a:t>Successive substitution </a:t>
            </a:r>
            <a:r>
              <a:rPr lang="fr-FR" dirty="0" err="1">
                <a:solidFill>
                  <a:schemeClr val="bg1"/>
                </a:solidFill>
              </a:rPr>
              <a:t>method</a:t>
            </a:r>
            <a:r>
              <a:rPr lang="fr-FR" dirty="0">
                <a:solidFill>
                  <a:schemeClr val="bg1"/>
                </a:solidFill>
              </a:rPr>
              <a:t> vs direct Fourier (</a:t>
            </a:r>
            <a:r>
              <a:rPr lang="fr-FR" dirty="0" err="1">
                <a:solidFill>
                  <a:schemeClr val="bg1"/>
                </a:solidFill>
              </a:rPr>
              <a:t>Bracewell</a:t>
            </a:r>
            <a:r>
              <a:rPr lang="fr-FR" dirty="0">
                <a:solidFill>
                  <a:schemeClr val="bg1"/>
                </a:solidFill>
              </a:rPr>
              <a:t>, 1956)</a:t>
            </a:r>
          </a:p>
          <a:p>
            <a:r>
              <a:rPr lang="en-US" dirty="0">
                <a:solidFill>
                  <a:schemeClr val="bg1"/>
                </a:solidFill>
              </a:rPr>
              <a:t>• </a:t>
            </a:r>
            <a:r>
              <a:rPr lang="en-US" dirty="0">
                <a:solidFill>
                  <a:srgbClr val="FFFF00"/>
                </a:solidFill>
              </a:rPr>
              <a:t>Iterative method for X-ray CT (Hounsfield, 1968)</a:t>
            </a:r>
          </a:p>
          <a:p>
            <a:r>
              <a:rPr lang="fr-FR" dirty="0">
                <a:solidFill>
                  <a:schemeClr val="bg1"/>
                </a:solidFill>
              </a:rPr>
              <a:t>• ART for </a:t>
            </a:r>
            <a:r>
              <a:rPr lang="fr-FR" dirty="0" err="1">
                <a:solidFill>
                  <a:schemeClr val="bg1"/>
                </a:solidFill>
              </a:rPr>
              <a:t>tomography</a:t>
            </a:r>
            <a:r>
              <a:rPr lang="fr-FR" dirty="0">
                <a:solidFill>
                  <a:schemeClr val="bg1"/>
                </a:solidFill>
              </a:rPr>
              <a:t> (Gordon, Bender, Herman, JTB, 1970)</a:t>
            </a:r>
          </a:p>
          <a:p>
            <a:r>
              <a:rPr lang="fr-FR" dirty="0">
                <a:solidFill>
                  <a:schemeClr val="bg1"/>
                </a:solidFill>
              </a:rPr>
              <a:t>• Richardson/Lucy </a:t>
            </a:r>
            <a:r>
              <a:rPr lang="fr-FR" dirty="0" err="1">
                <a:solidFill>
                  <a:schemeClr val="bg1"/>
                </a:solidFill>
              </a:rPr>
              <a:t>iteration</a:t>
            </a:r>
            <a:r>
              <a:rPr lang="fr-FR" dirty="0">
                <a:solidFill>
                  <a:schemeClr val="bg1"/>
                </a:solidFill>
              </a:rPr>
              <a:t> for image </a:t>
            </a:r>
            <a:r>
              <a:rPr lang="fr-FR" dirty="0" err="1">
                <a:solidFill>
                  <a:schemeClr val="bg1"/>
                </a:solidFill>
              </a:rPr>
              <a:t>restoration</a:t>
            </a:r>
            <a:r>
              <a:rPr lang="fr-FR" dirty="0">
                <a:solidFill>
                  <a:schemeClr val="bg1"/>
                </a:solidFill>
              </a:rPr>
              <a:t> (1972, 1974)</a:t>
            </a:r>
          </a:p>
          <a:p>
            <a:r>
              <a:rPr lang="en-US" dirty="0">
                <a:solidFill>
                  <a:schemeClr val="bg1"/>
                </a:solidFill>
              </a:rPr>
              <a:t>• Weighted least squares for 3D SPECT (</a:t>
            </a:r>
            <a:r>
              <a:rPr lang="en-US" dirty="0" err="1">
                <a:solidFill>
                  <a:schemeClr val="bg1"/>
                </a:solidFill>
              </a:rPr>
              <a:t>Goitein</a:t>
            </a:r>
            <a:r>
              <a:rPr lang="en-US" dirty="0">
                <a:solidFill>
                  <a:schemeClr val="bg1"/>
                </a:solidFill>
              </a:rPr>
              <a:t>, NIM, 1972)</a:t>
            </a:r>
          </a:p>
          <a:p>
            <a:r>
              <a:rPr lang="en-US" dirty="0">
                <a:solidFill>
                  <a:schemeClr val="bg1"/>
                </a:solidFill>
              </a:rPr>
              <a:t>• Proposals to use Poisson likelihood for emission and transmission </a:t>
            </a:r>
            <a:r>
              <a:rPr lang="en-US" dirty="0" smtClean="0">
                <a:solidFill>
                  <a:schemeClr val="bg1"/>
                </a:solidFill>
              </a:rPr>
              <a:t>tomography 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	Emission</a:t>
            </a:r>
            <a:r>
              <a:rPr lang="en-US" dirty="0">
                <a:solidFill>
                  <a:schemeClr val="bg1"/>
                </a:solidFill>
              </a:rPr>
              <a:t>: (</a:t>
            </a:r>
            <a:r>
              <a:rPr lang="en-US" dirty="0" err="1">
                <a:solidFill>
                  <a:schemeClr val="bg1"/>
                </a:solidFill>
              </a:rPr>
              <a:t>Rockmore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Macovski</a:t>
            </a:r>
            <a:r>
              <a:rPr lang="en-US" dirty="0">
                <a:solidFill>
                  <a:schemeClr val="bg1"/>
                </a:solidFill>
              </a:rPr>
              <a:t>, TNS, 1976)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Transmission</a:t>
            </a:r>
            <a:r>
              <a:rPr lang="en-US" dirty="0">
                <a:solidFill>
                  <a:srgbClr val="FFFF00"/>
                </a:solidFill>
              </a:rPr>
              <a:t>: (</a:t>
            </a:r>
            <a:r>
              <a:rPr lang="en-US" dirty="0" err="1">
                <a:solidFill>
                  <a:srgbClr val="FFFF00"/>
                </a:solidFill>
              </a:rPr>
              <a:t>Rockmore</a:t>
            </a:r>
            <a:r>
              <a:rPr lang="en-US" dirty="0">
                <a:solidFill>
                  <a:srgbClr val="FFFF00"/>
                </a:solidFill>
              </a:rPr>
              <a:t> and </a:t>
            </a:r>
            <a:r>
              <a:rPr lang="en-US" dirty="0" err="1">
                <a:solidFill>
                  <a:srgbClr val="FFFF00"/>
                </a:solidFill>
              </a:rPr>
              <a:t>Macovski</a:t>
            </a:r>
            <a:r>
              <a:rPr lang="en-US" dirty="0">
                <a:solidFill>
                  <a:srgbClr val="FFFF00"/>
                </a:solidFill>
              </a:rPr>
              <a:t>, TNS, 1977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fr-FR" dirty="0">
                <a:solidFill>
                  <a:schemeClr val="bg1"/>
                </a:solidFill>
              </a:rPr>
              <a:t>• Expectation-</a:t>
            </a:r>
            <a:r>
              <a:rPr lang="fr-FR" dirty="0" err="1">
                <a:solidFill>
                  <a:schemeClr val="bg1"/>
                </a:solidFill>
              </a:rPr>
              <a:t>maximization</a:t>
            </a:r>
            <a:r>
              <a:rPr lang="fr-FR" dirty="0">
                <a:solidFill>
                  <a:schemeClr val="bg1"/>
                </a:solidFill>
              </a:rPr>
              <a:t> (EM) </a:t>
            </a:r>
            <a:r>
              <a:rPr lang="fr-FR" dirty="0" err="1">
                <a:solidFill>
                  <a:schemeClr val="bg1"/>
                </a:solidFill>
              </a:rPr>
              <a:t>algorithms</a:t>
            </a:r>
            <a:r>
              <a:rPr lang="fr-FR" dirty="0">
                <a:solidFill>
                  <a:schemeClr val="bg1"/>
                </a:solidFill>
              </a:rPr>
              <a:t> for Poisson model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	Emission</a:t>
            </a:r>
            <a:r>
              <a:rPr lang="en-US" dirty="0">
                <a:solidFill>
                  <a:schemeClr val="bg1"/>
                </a:solidFill>
              </a:rPr>
              <a:t>: (</a:t>
            </a:r>
            <a:r>
              <a:rPr lang="en-US" dirty="0" err="1">
                <a:solidFill>
                  <a:schemeClr val="bg1"/>
                </a:solidFill>
              </a:rPr>
              <a:t>Shepp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Vardi</a:t>
            </a:r>
            <a:r>
              <a:rPr lang="en-US" dirty="0">
                <a:solidFill>
                  <a:schemeClr val="bg1"/>
                </a:solidFill>
              </a:rPr>
              <a:t>, TMI, 1982)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	</a:t>
            </a:r>
            <a:r>
              <a:rPr lang="en-US" dirty="0" smtClean="0">
                <a:solidFill>
                  <a:srgbClr val="FFFF00"/>
                </a:solidFill>
              </a:rPr>
              <a:t>Transmission</a:t>
            </a:r>
            <a:r>
              <a:rPr lang="en-US" dirty="0">
                <a:solidFill>
                  <a:srgbClr val="FFFF00"/>
                </a:solidFill>
              </a:rPr>
              <a:t>: (Lange and Carson, JCAT, 1984</a:t>
            </a:r>
            <a:r>
              <a:rPr lang="en-US" dirty="0" smtClean="0">
                <a:solidFill>
                  <a:srgbClr val="FFFF00"/>
                </a:solidFill>
              </a:rPr>
              <a:t>)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• </a:t>
            </a:r>
            <a:r>
              <a:rPr lang="fr-FR" dirty="0" err="1" smtClean="0">
                <a:solidFill>
                  <a:schemeClr val="bg1"/>
                </a:solidFill>
              </a:rPr>
              <a:t>Ordered-subsets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fr-FR" dirty="0">
                <a:solidFill>
                  <a:schemeClr val="bg1"/>
                </a:solidFill>
              </a:rPr>
              <a:t>EM </a:t>
            </a:r>
            <a:r>
              <a:rPr lang="fr-FR" dirty="0" err="1" smtClean="0">
                <a:solidFill>
                  <a:schemeClr val="bg1"/>
                </a:solidFill>
              </a:rPr>
              <a:t>algorithm</a:t>
            </a:r>
            <a:r>
              <a:rPr lang="fr-FR" dirty="0" smtClean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(</a:t>
            </a:r>
            <a:r>
              <a:rPr lang="en-US" dirty="0">
                <a:solidFill>
                  <a:schemeClr val="bg1"/>
                </a:solidFill>
              </a:rPr>
              <a:t>Hudson and Larkin, TMI, 1994)</a:t>
            </a:r>
          </a:p>
          <a:p>
            <a:r>
              <a:rPr lang="en-US" dirty="0">
                <a:solidFill>
                  <a:schemeClr val="bg1"/>
                </a:solidFill>
              </a:rPr>
              <a:t>• Commercial introduction of OSEM for PET scanners circa 1997</a:t>
            </a:r>
            <a:endParaRPr lang="fr-F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8663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re 1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endParaRPr altLang="fr-FR" smtClean="0">
              <a:latin typeface="Arial" pitchFamily="34" charset="0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7891" name="Espace réservé du contenu 2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3560763"/>
          </a:xfrm>
        </p:spPr>
        <p:txBody>
          <a:bodyPr anchor="ctr"/>
          <a:lstStyle/>
          <a:p>
            <a:r>
              <a:rPr lang="fr-FR" altLang="fr-FR" sz="3200" smtClean="0">
                <a:ea typeface="ＭＳ Ｐゴシック" pitchFamily="34" charset="-128"/>
              </a:rPr>
              <a:t>Je vous remercie de votre attention…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Introduction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75717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FBP (</a:t>
            </a:r>
            <a:r>
              <a:rPr lang="fr-FR" altLang="fr-FR" dirty="0" err="1" smtClean="0">
                <a:ea typeface="ＭＳ Ｐゴシック" pitchFamily="34" charset="-128"/>
              </a:rPr>
              <a:t>filtred</a:t>
            </a:r>
            <a:r>
              <a:rPr lang="fr-FR" altLang="fr-FR" dirty="0" smtClean="0">
                <a:ea typeface="ＭＳ Ｐゴシック" pitchFamily="34" charset="-128"/>
              </a:rPr>
              <a:t> back projection)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73200" y="6021288"/>
            <a:ext cx="8640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STATE OF THE ART: Iterative CT Reconstruction </a:t>
            </a:r>
            <a:r>
              <a:rPr lang="en-US" sz="1100" dirty="0" smtClean="0">
                <a:solidFill>
                  <a:srgbClr val="FFFF00"/>
                </a:solidFill>
              </a:rPr>
              <a:t>Techniques, </a:t>
            </a:r>
            <a:r>
              <a:rPr lang="en-US" sz="1100" dirty="0">
                <a:solidFill>
                  <a:srgbClr val="FFFF00"/>
                </a:solidFill>
              </a:rPr>
              <a:t>Geyer et al, Radiology: Volume 276: Number 2—August 2015</a:t>
            </a:r>
            <a:endParaRPr lang="fr-FR" sz="1100" dirty="0">
              <a:solidFill>
                <a:srgbClr val="FFFF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" y="1340768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FFF00"/>
                </a:solidFill>
              </a:rPr>
              <a:t>Avantages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Sa Rapidité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Connue, répandue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Prédictible en terme de 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Variance, covariance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Résolution spatiale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Bruit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Contraste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Artéfacts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Sa linéarité !!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FFF00"/>
                </a:solidFill>
              </a:rPr>
              <a:t>Inconvénients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Artéfacts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Bruit (</a:t>
            </a:r>
            <a:r>
              <a:rPr lang="fr-FR" dirty="0" err="1" smtClean="0">
                <a:solidFill>
                  <a:schemeClr val="bg1"/>
                </a:solidFill>
              </a:rPr>
              <a:t>Résol</a:t>
            </a:r>
            <a:r>
              <a:rPr lang="fr-FR" dirty="0" smtClean="0">
                <a:solidFill>
                  <a:schemeClr val="bg1"/>
                </a:solidFill>
              </a:rPr>
              <a:t>. , contraste…)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Non prise en compte de la physique sous jacente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Couplage entre bruit et résolution </a:t>
            </a:r>
            <a:endParaRPr lang="fr-FR" dirty="0">
              <a:solidFill>
                <a:schemeClr val="bg1"/>
              </a:solidFill>
            </a:endParaRPr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980728"/>
            <a:ext cx="4213417" cy="26927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2388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Introduction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75717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Reconstruction itérative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340768"/>
            <a:ext cx="8229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FFF00"/>
                </a:solidFill>
              </a:rPr>
              <a:t>Principe général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p (projection) =  A (matrice système) X (l’objet) + n(erreur)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FFF00"/>
                </a:solidFill>
              </a:rPr>
              <a:t>Intérêts</a:t>
            </a:r>
            <a:endParaRPr lang="fr-FR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 Contraintes sur l’objet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non négativité, densité, mouvement,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Modèles physiques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Spectre RX, durcissement faisceaux, diffusion… </a:t>
            </a:r>
          </a:p>
          <a:p>
            <a:pPr lvl="2"/>
            <a:r>
              <a:rPr lang="fr-FR" dirty="0" smtClean="0">
                <a:solidFill>
                  <a:schemeClr val="bg1"/>
                </a:solidFill>
              </a:rPr>
              <a:t>→ Réduction des artéfacts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Réponse spatiale et spectrale des détecteurs, taille du point focal</a:t>
            </a:r>
          </a:p>
          <a:p>
            <a:pPr lvl="2"/>
            <a:r>
              <a:rPr lang="fr-FR" dirty="0">
                <a:solidFill>
                  <a:schemeClr val="bg1"/>
                </a:solidFill>
              </a:rPr>
              <a:t>→ </a:t>
            </a:r>
            <a:r>
              <a:rPr lang="fr-FR" dirty="0" smtClean="0">
                <a:solidFill>
                  <a:schemeClr val="bg1"/>
                </a:solidFill>
              </a:rPr>
              <a:t>Amélioration de la résolution spatiale</a:t>
            </a:r>
            <a:endParaRPr lang="fr-FR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Géométrie du CT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Données tronquées,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Fan </a:t>
            </a:r>
            <a:r>
              <a:rPr lang="fr-FR" dirty="0" err="1" smtClean="0">
                <a:solidFill>
                  <a:schemeClr val="bg1"/>
                </a:solidFill>
              </a:rPr>
              <a:t>beam</a:t>
            </a:r>
            <a:r>
              <a:rPr lang="fr-FR" dirty="0" smtClean="0">
                <a:solidFill>
                  <a:schemeClr val="bg1"/>
                </a:solidFill>
              </a:rPr>
              <a:t>, effet de cône, </a:t>
            </a:r>
            <a:r>
              <a:rPr lang="fr-FR" dirty="0" err="1" smtClean="0">
                <a:solidFill>
                  <a:schemeClr val="bg1"/>
                </a:solidFill>
              </a:rPr>
              <a:t>septa</a:t>
            </a:r>
            <a:r>
              <a:rPr lang="fr-FR" dirty="0" smtClean="0">
                <a:solidFill>
                  <a:schemeClr val="bg1"/>
                </a:solidFill>
              </a:rPr>
              <a:t> des </a:t>
            </a:r>
            <a:r>
              <a:rPr lang="fr-FR" dirty="0" err="1" smtClean="0">
                <a:solidFill>
                  <a:schemeClr val="bg1"/>
                </a:solidFill>
              </a:rPr>
              <a:t>detecteurs</a:t>
            </a:r>
            <a:endParaRPr lang="fr-FR" dirty="0" smtClean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Modèle statistique du bruit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Non équivalence de l’ensemble des projections (</a:t>
            </a:r>
            <a:r>
              <a:rPr lang="fr-FR" dirty="0" err="1" smtClean="0">
                <a:solidFill>
                  <a:schemeClr val="bg1"/>
                </a:solidFill>
              </a:rPr>
              <a:t>Distr</a:t>
            </a:r>
            <a:r>
              <a:rPr lang="fr-FR" dirty="0" smtClean="0">
                <a:solidFill>
                  <a:schemeClr val="bg1"/>
                </a:solidFill>
              </a:rPr>
              <a:t>. Poisson)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Bruit électronique</a:t>
            </a:r>
          </a:p>
        </p:txBody>
      </p:sp>
      <p:sp>
        <p:nvSpPr>
          <p:cNvPr id="8" name="Rectangle 7"/>
          <p:cNvSpPr/>
          <p:nvPr/>
        </p:nvSpPr>
        <p:spPr>
          <a:xfrm>
            <a:off x="73200" y="6021288"/>
            <a:ext cx="8640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Iterative Methods for Image </a:t>
            </a:r>
            <a:r>
              <a:rPr lang="en-US" sz="1100" dirty="0" smtClean="0">
                <a:solidFill>
                  <a:srgbClr val="FFFF00"/>
                </a:solidFill>
              </a:rPr>
              <a:t>Reconstruction, Jeffrey </a:t>
            </a:r>
            <a:r>
              <a:rPr lang="en-US" sz="1100" dirty="0">
                <a:solidFill>
                  <a:srgbClr val="FFFF00"/>
                </a:solidFill>
              </a:rPr>
              <a:t>A. </a:t>
            </a:r>
            <a:r>
              <a:rPr lang="en-US" sz="1100" dirty="0" err="1" smtClean="0">
                <a:solidFill>
                  <a:srgbClr val="FFFF00"/>
                </a:solidFill>
              </a:rPr>
              <a:t>Fessler</a:t>
            </a:r>
            <a:r>
              <a:rPr lang="en-US" sz="1100" dirty="0" smtClean="0">
                <a:solidFill>
                  <a:srgbClr val="FFFF00"/>
                </a:solidFill>
              </a:rPr>
              <a:t>, EECS Department, The </a:t>
            </a:r>
            <a:r>
              <a:rPr lang="en-US" sz="1100" dirty="0">
                <a:solidFill>
                  <a:srgbClr val="FFFF00"/>
                </a:solidFill>
              </a:rPr>
              <a:t>University of </a:t>
            </a:r>
            <a:r>
              <a:rPr lang="en-US" sz="1100" dirty="0" smtClean="0">
                <a:solidFill>
                  <a:srgbClr val="FFFF00"/>
                </a:solidFill>
              </a:rPr>
              <a:t>Michigan, ISBI Tutorial, Apr</a:t>
            </a:r>
            <a:r>
              <a:rPr lang="en-US" sz="1100" dirty="0">
                <a:solidFill>
                  <a:srgbClr val="FFFF00"/>
                </a:solidFill>
              </a:rPr>
              <a:t>. 6, 2006</a:t>
            </a:r>
            <a:endParaRPr lang="fr-FR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641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Introduction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75717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Reconstruction itérative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457200" y="1340768"/>
                <a:ext cx="8229600" cy="39179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rgbClr val="FFFF00"/>
                    </a:solidFill>
                  </a:rPr>
                  <a:t>Principe général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chemeClr val="bg1"/>
                    </a:solidFill>
                  </a:rPr>
                  <a:t>p (projection) =  A (matrice )  X (l’objet) + n (erreur)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</a:rPr>
                  <a:t>yi (sinogramme) </a:t>
                </a:r>
                <a14:m>
                  <m:oMath xmlns:m="http://schemas.openxmlformats.org/officeDocument/2006/math">
                    <m:r>
                      <a:rPr lang="fr-FR" i="1" dirty="0">
                        <a:solidFill>
                          <a:schemeClr val="bg1"/>
                        </a:solidFill>
                        <a:latin typeface="Cambria Math"/>
                        <a:ea typeface="Cambria Math"/>
                      </a:rPr>
                      <m:t>≈</m:t>
                    </m:r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 Poisson {</a:t>
                </a:r>
                <a14:m>
                  <m:oMath xmlns:m="http://schemas.openxmlformats.org/officeDocument/2006/math">
                    <m:nary>
                      <m:naryPr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𝐸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𝑖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fr-F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</m:ctrlPr>
                          </m:sSupPr>
                          <m:e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𝐼𝑖</m:t>
                            </m:r>
                            <m:d>
                              <m:dPr>
                                <m:ctrlP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e>
                            </m:d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. </m:t>
                            </m:r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𝑒</m:t>
                            </m:r>
                          </m:e>
                          <m:sup>
                            <m:r>
                              <a:rPr lang="fr-FR" i="1">
                                <a:solidFill>
                                  <a:schemeClr val="bg1"/>
                                </a:solidFill>
                                <a:latin typeface="Cambria Math"/>
                              </a:rPr>
                              <m:t>−</m:t>
                            </m:r>
                            <m:nary>
                              <m:naryPr>
                                <m:ctrlP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𝐿</m:t>
                                </m:r>
                                <m: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𝑖</m:t>
                                </m:r>
                              </m:sub>
                              <m:sup/>
                              <m:e>
                                <m: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  <a:ea typeface="Cambria Math"/>
                                  </a:rPr>
                                  <m:t>𝜇</m:t>
                                </m:r>
                                <m:d>
                                  <m:dPr>
                                    <m:ctrlPr>
                                      <a:rPr lang="fr-FR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  <a:ea typeface="Cambria Math"/>
                                      </a:rPr>
                                    </m:ctrlPr>
                                  </m:dPr>
                                  <m:e>
                                    <m:acc>
                                      <m:accPr>
                                        <m:chr m:val="⃗"/>
                                        <m:ctrlP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fr-FR" i="1">
                                            <a:solidFill>
                                              <a:schemeClr val="bg1"/>
                                            </a:solidFill>
                                            <a:latin typeface="Cambria Math"/>
                                            <a:ea typeface="Cambria Math"/>
                                          </a:rPr>
                                          <m:t>𝑥</m:t>
                                        </m:r>
                                      </m:e>
                                    </m:acc>
                                    <m:r>
                                      <m:rPr>
                                        <m:brk m:alnAt="23"/>
                                      </m:rPr>
                                      <a:rPr lang="fr-FR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,</m:t>
                                    </m:r>
                                    <m:r>
                                      <a:rPr lang="fr-FR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 </m:t>
                                    </m:r>
                                    <m:r>
                                      <a:rPr lang="fr-FR" i="1">
                                        <a:solidFill>
                                          <a:schemeClr val="bg1"/>
                                        </a:solidFill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</m:d>
                                <m:r>
                                  <a:rPr lang="fr-FR" i="1">
                                    <a:solidFill>
                                      <a:schemeClr val="bg1"/>
                                    </a:solidFill>
                                    <a:latin typeface="Cambria Math"/>
                                  </a:rPr>
                                  <m:t>𝑑𝑙</m:t>
                                </m:r>
                              </m:e>
                            </m:nary>
                          </m:sup>
                        </m:s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𝑑𝐸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}+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𝑛𝑖</m:t>
                        </m:r>
                      </m:e>
                    </m:nary>
                  </m:oMath>
                </a14:m>
                <a:r>
                  <a:rPr lang="fr-FR" dirty="0">
                    <a:solidFill>
                      <a:schemeClr val="bg1"/>
                    </a:solidFill>
                  </a:rPr>
                  <a:t>  </a:t>
                </a:r>
              </a:p>
              <a:p>
                <a:pPr lvl="1"/>
                <a:r>
                  <a:rPr lang="fr-FR" dirty="0">
                    <a:solidFill>
                      <a:schemeClr val="bg1"/>
                    </a:solidFill>
                  </a:rPr>
                  <a:t>					Poisson {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𝑗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=1</m:t>
                        </m:r>
                      </m:sub>
                      <m:sup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𝑛𝑝</m:t>
                        </m:r>
                      </m:sup>
                      <m:e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𝑎𝑖𝑗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 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𝑥𝑗</m:t>
                        </m:r>
                        <m:r>
                          <m:rPr>
                            <m:nor/>
                          </m:rPr>
                          <a:rPr lang="fr-FR" dirty="0">
                            <a:solidFill>
                              <a:schemeClr val="bg1"/>
                            </a:solidFill>
                          </a:rPr>
                          <m:t>} 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fr-FR" i="1">
                            <a:solidFill>
                              <a:schemeClr val="bg1"/>
                            </a:solidFill>
                            <a:latin typeface="Cambria Math"/>
                          </a:rPr>
                          <m:t>𝑛𝑖</m:t>
                        </m:r>
                      </m:e>
                    </m:nary>
                  </m:oMath>
                </a14:m>
                <a:endParaRPr lang="fr-FR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rgbClr val="FFFF00"/>
                    </a:solidFill>
                  </a:rPr>
                  <a:t>Inconvénients</a:t>
                </a:r>
                <a:endParaRPr lang="fr-FR" dirty="0" smtClean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chemeClr val="bg1"/>
                    </a:solidFill>
                  </a:rPr>
                  <a:t> Temps de calcul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chemeClr val="bg1"/>
                    </a:solidFill>
                  </a:rPr>
                  <a:t>Complexité des modèles (défauts)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chemeClr val="bg1"/>
                    </a:solidFill>
                  </a:rPr>
                  <a:t>Complexité des algorithmes</a:t>
                </a:r>
              </a:p>
              <a:p>
                <a:pPr lvl="2"/>
                <a:r>
                  <a:rPr lang="fr-FR" dirty="0">
                    <a:solidFill>
                      <a:schemeClr val="bg1"/>
                    </a:solidFill>
                  </a:rPr>
                  <a:t>→ </a:t>
                </a:r>
                <a:r>
                  <a:rPr lang="fr-FR" dirty="0" smtClean="0">
                    <a:solidFill>
                      <a:schemeClr val="bg1"/>
                    </a:solidFill>
                  </a:rPr>
                  <a:t>Amène à des algorithmes non linéaires</a:t>
                </a:r>
              </a:p>
              <a:p>
                <a:pPr lvl="2"/>
                <a:r>
                  <a:rPr lang="fr-FR" dirty="0" smtClean="0">
                    <a:solidFill>
                      <a:schemeClr val="bg1"/>
                    </a:solidFill>
                  </a:rPr>
                  <a:t>    D’où difficulté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chemeClr val="bg1"/>
                    </a:solidFill>
                  </a:rPr>
                  <a:t>D’analyse de résolution, de bruit, de contour</a:t>
                </a:r>
              </a:p>
              <a:p>
                <a:pPr marL="1657350" lvl="3" indent="-285750">
                  <a:buFont typeface="Arial" panose="020B0604020202020204" pitchFamily="34" charset="0"/>
                  <a:buChar char="•"/>
                </a:pPr>
                <a:r>
                  <a:rPr lang="fr-FR" dirty="0" smtClean="0">
                    <a:solidFill>
                      <a:schemeClr val="bg1"/>
                    </a:solidFill>
                  </a:rPr>
                  <a:t>De paramétrer l’algorithme</a:t>
                </a:r>
                <a:endParaRPr lang="fr-FR" dirty="0">
                  <a:solidFill>
                    <a:schemeClr val="bg1"/>
                  </a:solidFill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fr-FR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1340768"/>
                <a:ext cx="8229600" cy="3917932"/>
              </a:xfrm>
              <a:prstGeom prst="rect">
                <a:avLst/>
              </a:prstGeom>
              <a:blipFill rotWithShape="1">
                <a:blip r:embed="rId2"/>
                <a:stretch>
                  <a:fillRect l="-444" t="-77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/>
          <p:cNvSpPr/>
          <p:nvPr/>
        </p:nvSpPr>
        <p:spPr>
          <a:xfrm>
            <a:off x="73200" y="6021288"/>
            <a:ext cx="8640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Iterative Methods for Image </a:t>
            </a:r>
            <a:r>
              <a:rPr lang="en-US" sz="1100" dirty="0" smtClean="0">
                <a:solidFill>
                  <a:srgbClr val="FFFF00"/>
                </a:solidFill>
              </a:rPr>
              <a:t>Reconstruction, Jeffrey </a:t>
            </a:r>
            <a:r>
              <a:rPr lang="en-US" sz="1100" dirty="0">
                <a:solidFill>
                  <a:srgbClr val="FFFF00"/>
                </a:solidFill>
              </a:rPr>
              <a:t>A. </a:t>
            </a:r>
            <a:r>
              <a:rPr lang="en-US" sz="1100" dirty="0" err="1" smtClean="0">
                <a:solidFill>
                  <a:srgbClr val="FFFF00"/>
                </a:solidFill>
              </a:rPr>
              <a:t>Fessler</a:t>
            </a:r>
            <a:r>
              <a:rPr lang="en-US" sz="1100" dirty="0" smtClean="0">
                <a:solidFill>
                  <a:srgbClr val="FFFF00"/>
                </a:solidFill>
              </a:rPr>
              <a:t>, EECS Department, The </a:t>
            </a:r>
            <a:r>
              <a:rPr lang="en-US" sz="1100" dirty="0">
                <a:solidFill>
                  <a:srgbClr val="FFFF00"/>
                </a:solidFill>
              </a:rPr>
              <a:t>University of </a:t>
            </a:r>
            <a:r>
              <a:rPr lang="en-US" sz="1100" dirty="0" smtClean="0">
                <a:solidFill>
                  <a:srgbClr val="FFFF00"/>
                </a:solidFill>
              </a:rPr>
              <a:t>Michigan, ISBI Tutorial, Apr</a:t>
            </a:r>
            <a:r>
              <a:rPr lang="en-US" sz="1100" dirty="0">
                <a:solidFill>
                  <a:srgbClr val="FFFF00"/>
                </a:solidFill>
              </a:rPr>
              <a:t>. 6, 2006</a:t>
            </a:r>
            <a:endParaRPr lang="fr-FR" sz="1100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81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re 2"/>
          <p:cNvSpPr>
            <a:spLocks noGrp="1"/>
          </p:cNvSpPr>
          <p:nvPr>
            <p:ph type="title"/>
          </p:nvPr>
        </p:nvSpPr>
        <p:spPr>
          <a:xfrm>
            <a:off x="457200" y="260350"/>
            <a:ext cx="8229600" cy="504825"/>
          </a:xfrm>
        </p:spPr>
        <p:txBody>
          <a:bodyPr/>
          <a:lstStyle/>
          <a:p>
            <a:pPr eaLnBrk="1" hangingPunct="1"/>
            <a:r>
              <a:rPr altLang="fr-FR" smtClean="0">
                <a:latin typeface="Arial" pitchFamily="34" charset="0"/>
                <a:ea typeface="ＭＳ Ｐゴシック" pitchFamily="34" charset="-128"/>
                <a:cs typeface="Arial" pitchFamily="34" charset="0"/>
              </a:rPr>
              <a:t>Introduction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>
          <a:xfrm>
            <a:off x="457200" y="981075"/>
            <a:ext cx="8229600" cy="575717"/>
          </a:xfrm>
        </p:spPr>
        <p:txBody>
          <a:bodyPr/>
          <a:lstStyle/>
          <a:p>
            <a:r>
              <a:rPr lang="fr-FR" altLang="fr-FR" dirty="0" smtClean="0">
                <a:ea typeface="ＭＳ Ｐゴシック" pitchFamily="34" charset="-128"/>
              </a:rPr>
              <a:t>Reconstruction itérative</a:t>
            </a:r>
          </a:p>
        </p:txBody>
      </p:sp>
      <p:cxnSp>
        <p:nvCxnSpPr>
          <p:cNvPr id="6" name="Connecteur droit 5"/>
          <p:cNvCxnSpPr/>
          <p:nvPr/>
        </p:nvCxnSpPr>
        <p:spPr>
          <a:xfrm>
            <a:off x="431800" y="754063"/>
            <a:ext cx="8280400" cy="111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457200" y="1340768"/>
            <a:ext cx="8229600" cy="46012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Solutions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chemeClr val="bg1"/>
                </a:solidFill>
              </a:rPr>
              <a:t> Méthodes de reconstruction </a:t>
            </a:r>
            <a:r>
              <a:rPr lang="fr-FR" dirty="0" smtClean="0">
                <a:solidFill>
                  <a:srgbClr val="FFFF00"/>
                </a:solidFill>
              </a:rPr>
              <a:t>algébrique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FFF00"/>
                </a:solidFill>
              </a:rPr>
              <a:t>ART </a:t>
            </a:r>
            <a:r>
              <a:rPr lang="fr-FR" dirty="0" smtClean="0">
                <a:solidFill>
                  <a:schemeClr val="bg1"/>
                </a:solidFill>
              </a:rPr>
              <a:t>: b = A X =&gt;   </a:t>
            </a:r>
          </a:p>
          <a:p>
            <a:pPr lvl="2"/>
            <a:endParaRPr lang="fr-FR" dirty="0" smtClean="0">
              <a:solidFill>
                <a:schemeClr val="bg1"/>
              </a:solidFill>
            </a:endParaRPr>
          </a:p>
          <a:p>
            <a:pPr lvl="2"/>
            <a:endParaRPr lang="fr-FR" sz="1400" dirty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900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FFFF00"/>
                </a:solidFill>
              </a:rPr>
              <a:t>S(</a:t>
            </a:r>
            <a:r>
              <a:rPr lang="fr-FR" dirty="0" err="1" smtClean="0">
                <a:solidFill>
                  <a:srgbClr val="FFFF00"/>
                </a:solidFill>
              </a:rPr>
              <a:t>simultaneous</a:t>
            </a:r>
            <a:r>
              <a:rPr lang="fr-FR" dirty="0" smtClean="0">
                <a:solidFill>
                  <a:srgbClr val="FFFF00"/>
                </a:solidFill>
              </a:rPr>
              <a:t>)ART 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FFFF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dirty="0" smtClean="0">
              <a:solidFill>
                <a:srgbClr val="FFFF00"/>
              </a:solidFill>
            </a:endParaRPr>
          </a:p>
          <a:p>
            <a:pPr lvl="2"/>
            <a:endParaRPr lang="fr-FR" sz="1600" dirty="0" smtClean="0">
              <a:solidFill>
                <a:srgbClr val="FFFF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FFFF00"/>
                </a:solidFill>
              </a:rPr>
              <a:t>OS (</a:t>
            </a:r>
            <a:r>
              <a:rPr lang="fr-FR" sz="1600" dirty="0" err="1" smtClean="0">
                <a:solidFill>
                  <a:srgbClr val="FFFF00"/>
                </a:solidFill>
              </a:rPr>
              <a:t>ordered</a:t>
            </a:r>
            <a:r>
              <a:rPr lang="fr-FR" sz="1600" dirty="0" smtClean="0">
                <a:solidFill>
                  <a:srgbClr val="FFFF00"/>
                </a:solidFill>
              </a:rPr>
              <a:t> </a:t>
            </a:r>
            <a:r>
              <a:rPr lang="fr-FR" sz="1600" dirty="0" err="1" smtClean="0">
                <a:solidFill>
                  <a:srgbClr val="FFFF00"/>
                </a:solidFill>
              </a:rPr>
              <a:t>subset</a:t>
            </a:r>
            <a:r>
              <a:rPr lang="fr-FR" sz="1600" dirty="0" smtClean="0">
                <a:solidFill>
                  <a:srgbClr val="FFFF00"/>
                </a:solidFill>
              </a:rPr>
              <a:t>) SART :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>
              <a:solidFill>
                <a:srgbClr val="FFFF00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chemeClr val="bg1"/>
              </a:solidFill>
            </a:endParaRPr>
          </a:p>
          <a:p>
            <a:pPr lvl="2"/>
            <a:r>
              <a:rPr lang="fr-FR" sz="1600" dirty="0" smtClean="0">
                <a:solidFill>
                  <a:schemeClr val="bg1"/>
                </a:solidFill>
              </a:rPr>
              <a:t>Cherche à minimiser l’écart entre projection réel et l’image simulée (moindre carré par exemple)</a:t>
            </a:r>
          </a:p>
          <a:p>
            <a:pPr lvl="2"/>
            <a:endParaRPr lang="fr-FR" sz="1600" dirty="0">
              <a:solidFill>
                <a:schemeClr val="bg1"/>
              </a:solidFill>
            </a:endParaRPr>
          </a:p>
          <a:p>
            <a:pPr lvl="2"/>
            <a:r>
              <a:rPr lang="fr-FR" sz="1600" dirty="0" smtClean="0">
                <a:solidFill>
                  <a:schemeClr val="bg1"/>
                </a:solidFill>
              </a:rPr>
              <a:t>	</a:t>
            </a:r>
            <a:endParaRPr lang="fr-FR" sz="16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3200" y="6119718"/>
            <a:ext cx="8640960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rgbClr val="FFFF00"/>
                </a:solidFill>
              </a:rPr>
              <a:t>Convergence Studies on Iterative Algorithms for </a:t>
            </a:r>
            <a:r>
              <a:rPr lang="en-US" sz="1100" dirty="0" smtClean="0">
                <a:solidFill>
                  <a:srgbClr val="FFFF00"/>
                </a:solidFill>
              </a:rPr>
              <a:t>Image Reconstruction,  Ming Jiang and </a:t>
            </a:r>
            <a:r>
              <a:rPr lang="en-US" sz="1100" dirty="0">
                <a:solidFill>
                  <a:srgbClr val="FFFF00"/>
                </a:solidFill>
              </a:rPr>
              <a:t>Ge </a:t>
            </a:r>
            <a:r>
              <a:rPr lang="en-US" sz="1100" dirty="0" smtClean="0">
                <a:solidFill>
                  <a:srgbClr val="FFFF00"/>
                </a:solidFill>
              </a:rPr>
              <a:t>Wang, January </a:t>
            </a:r>
            <a:r>
              <a:rPr lang="en-US" sz="1100" dirty="0">
                <a:solidFill>
                  <a:srgbClr val="FFFF00"/>
                </a:solidFill>
              </a:rPr>
              <a:t>6, 2003</a:t>
            </a:r>
            <a:endParaRPr lang="fr-FR" sz="1100" dirty="0">
              <a:solidFill>
                <a:srgbClr val="FFFF00"/>
              </a:solidFill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8369" y="1967062"/>
            <a:ext cx="3736385" cy="81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3943" y="2852936"/>
            <a:ext cx="4505325" cy="100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3680" y="3933056"/>
            <a:ext cx="3771900" cy="77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476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Nuances de gris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4853</TotalTime>
  <Words>2102</Words>
  <Application>Microsoft Office PowerPoint</Application>
  <PresentationFormat>Affichage à l'écran (4:3)</PresentationFormat>
  <Paragraphs>403</Paragraphs>
  <Slides>50</Slides>
  <Notes>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50</vt:i4>
      </vt:variant>
    </vt:vector>
  </HeadingPairs>
  <TitlesOfParts>
    <vt:vector size="51" baseType="lpstr">
      <vt:lpstr>Thème Office</vt:lpstr>
      <vt:lpstr>Point de vue pratique de la reconstruction itérative en tomodensitométrie  H. Necib, PhD, CHU de Nantes &amp; CRCNA, UMR INSERM 892 CNRS 6299, Nantes</vt:lpstr>
      <vt:lpstr>Plan</vt:lpstr>
      <vt:lpstr>Introduction 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Introduction</vt:lpstr>
      <vt:lpstr>Monde idéal</vt:lpstr>
      <vt:lpstr>Monde idéal</vt:lpstr>
      <vt:lpstr>Monde idéal</vt:lpstr>
      <vt:lpstr>Monde idéal</vt:lpstr>
      <vt:lpstr>Monde idéal</vt:lpstr>
      <vt:lpstr>Monde idéal</vt:lpstr>
      <vt:lpstr>Monde idéal</vt:lpstr>
      <vt:lpstr>Monde idéal</vt:lpstr>
      <vt:lpstr>Monde idéal</vt:lpstr>
      <vt:lpstr>Monde ideal</vt:lpstr>
      <vt:lpstr>Monde ideal</vt:lpstr>
      <vt:lpstr>Monde ideal</vt:lpstr>
      <vt:lpstr>Monde ideal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Monde réel</vt:lpstr>
      <vt:lpstr>Conclusion</vt:lpstr>
      <vt:lpstr>Conclusion</vt:lpstr>
      <vt:lpstr>Présentation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L'imagerie paramétrique en TEP</dc:title>
  <dc:creator>Necib Hatem</dc:creator>
  <cp:lastModifiedBy>NECIB Hatem</cp:lastModifiedBy>
  <cp:revision>155</cp:revision>
  <dcterms:created xsi:type="dcterms:W3CDTF">2010-05-18T09:39:02Z</dcterms:created>
  <dcterms:modified xsi:type="dcterms:W3CDTF">2015-10-06T11:29:12Z</dcterms:modified>
</cp:coreProperties>
</file>